
<file path=[Content_Types].xml><?xml version="1.0" encoding="utf-8"?>
<Types xmlns="http://schemas.openxmlformats.org/package/2006/content-types">
  <Default Extension="jpeg" ContentType="image/jpeg"/>
  <Default Extension="jpg" ContentType="image/jp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media/image39.jpg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7" r:id="rId1"/>
    <p:sldMasterId id="2147483669" r:id="rId2"/>
    <p:sldMasterId id="2147483672" r:id="rId3"/>
    <p:sldMasterId id="2147483674" r:id="rId4"/>
  </p:sldMasterIdLst>
  <p:notesMasterIdLst>
    <p:notesMasterId r:id="rId20"/>
  </p:notesMasterIdLst>
  <p:sldIdLst>
    <p:sldId id="451" r:id="rId5"/>
    <p:sldId id="267" r:id="rId6"/>
    <p:sldId id="454" r:id="rId7"/>
    <p:sldId id="453" r:id="rId8"/>
    <p:sldId id="452" r:id="rId9"/>
    <p:sldId id="455" r:id="rId10"/>
    <p:sldId id="456" r:id="rId11"/>
    <p:sldId id="457" r:id="rId12"/>
    <p:sldId id="458" r:id="rId13"/>
    <p:sldId id="257" r:id="rId14"/>
    <p:sldId id="258" r:id="rId15"/>
    <p:sldId id="259" r:id="rId16"/>
    <p:sldId id="260" r:id="rId17"/>
    <p:sldId id="256" r:id="rId18"/>
    <p:sldId id="266" r:id="rId19"/>
  </p:sldIdLst>
  <p:sldSz cx="12192000" cy="6858000"/>
  <p:notesSz cx="12192000" cy="6858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  <p15:guide id="3" pos="528" userDrawn="1">
          <p15:clr>
            <a:srgbClr val="A4A3A4"/>
          </p15:clr>
        </p15:guide>
        <p15:guide id="4" orient="horz" pos="1008" userDrawn="1">
          <p15:clr>
            <a:srgbClr val="A4A3A4"/>
          </p15:clr>
        </p15:guide>
        <p15:guide id="5" pos="288" userDrawn="1">
          <p15:clr>
            <a:srgbClr val="A4A3A4"/>
          </p15:clr>
        </p15:guide>
        <p15:guide id="6" pos="1056" userDrawn="1">
          <p15:clr>
            <a:srgbClr val="A4A3A4"/>
          </p15:clr>
        </p15:guide>
        <p15:guide id="7" pos="393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A4E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45"/>
    <p:restoredTop sz="94663"/>
  </p:normalViewPr>
  <p:slideViewPr>
    <p:cSldViewPr>
      <p:cViewPr varScale="1">
        <p:scale>
          <a:sx n="117" d="100"/>
          <a:sy n="117" d="100"/>
        </p:scale>
        <p:origin x="192" y="176"/>
      </p:cViewPr>
      <p:guideLst>
        <p:guide orient="horz" pos="2880"/>
        <p:guide pos="2160"/>
        <p:guide pos="528"/>
        <p:guide orient="horz" pos="1008"/>
        <p:guide pos="288"/>
        <p:guide pos="1056"/>
        <p:guide pos="393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slideMaster" Target="slideMasters/slideMaster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439749-5F7E-5648-9CD6-00744CE904A7}" type="datetimeFigureOut">
              <a:t>05.11.19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it-IT"/>
              <a:t>Modifica gli stili del testo dello schema
Secondo livello
Terzo livello
Quarto livello
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DA7EEF-0713-214A-8A97-49F34C15B593}" type="slidenum"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497010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older 2"/>
          <p:cNvSpPr>
            <a:spLocks noGrp="1"/>
          </p:cNvSpPr>
          <p:nvPr>
            <p:ph type="ctrTitle"/>
          </p:nvPr>
        </p:nvSpPr>
        <p:spPr>
          <a:xfrm>
            <a:off x="1638896" y="2890391"/>
            <a:ext cx="6971704" cy="53860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 sz="3500" b="1">
                <a:solidFill>
                  <a:srgbClr val="4A4E4F"/>
                </a:solidFill>
                <a:latin typeface="Muli" pitchFamily="2" charset="77"/>
              </a:defRPr>
            </a:lvl1pPr>
          </a:lstStyle>
          <a:p>
            <a:endParaRPr dirty="0"/>
          </a:p>
        </p:txBody>
      </p:sp>
      <p:sp>
        <p:nvSpPr>
          <p:cNvPr id="8" name="Holder 3"/>
          <p:cNvSpPr>
            <a:spLocks noGrp="1"/>
          </p:cNvSpPr>
          <p:nvPr>
            <p:ph type="subTitle" idx="4"/>
          </p:nvPr>
        </p:nvSpPr>
        <p:spPr>
          <a:xfrm>
            <a:off x="1638897" y="4278868"/>
            <a:ext cx="6971704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2000" b="1">
                <a:solidFill>
                  <a:srgbClr val="4A4E4F"/>
                </a:solidFill>
                <a:latin typeface="Muli" pitchFamily="2" charset="77"/>
              </a:defRPr>
            </a:lvl1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14646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4DBD9-EDD0-4224-9466-150B6681B70F}" type="datetimeFigureOut">
              <a:rPr lang="en-US" smtClean="0"/>
              <a:t>11/5/19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66B4AC-F9EF-4081-BCA2-D8B1FA7C2B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7618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461422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638896" y="2890391"/>
            <a:ext cx="6971704" cy="53860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500" b="1">
                <a:latin typeface="Muli" pitchFamily="2" charset="77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638897" y="4278868"/>
            <a:ext cx="6971704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1">
                <a:latin typeface="Muli" pitchFamily="2" charset="77"/>
              </a:defRPr>
            </a:lvl1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146268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62776" y="527964"/>
            <a:ext cx="7310043" cy="446276"/>
          </a:xfrm>
          <a:prstGeom prst="rect">
            <a:avLst/>
          </a:prstGeom>
        </p:spPr>
        <p:txBody>
          <a:bodyPr lIns="0" tIns="0" rIns="0" bIns="0"/>
          <a:lstStyle>
            <a:lvl1pPr>
              <a:defRPr sz="2900" b="1" i="0">
                <a:solidFill>
                  <a:srgbClr val="4C4D4F"/>
                </a:solidFill>
                <a:latin typeface="Muli" pitchFamily="2" charset="77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62776" y="1194561"/>
            <a:ext cx="10130713" cy="369332"/>
          </a:xfrm>
          <a:prstGeom prst="rect">
            <a:avLst/>
          </a:prstGeom>
        </p:spPr>
        <p:txBody>
          <a:bodyPr lIns="0" tIns="0" rIns="0" bIns="0"/>
          <a:lstStyle>
            <a:lvl1pPr>
              <a:defRPr sz="2400" b="1" i="0">
                <a:solidFill>
                  <a:srgbClr val="4C4D4F"/>
                </a:solidFill>
                <a:latin typeface="Muli" pitchFamily="2" charset="77"/>
                <a:cs typeface="Arial"/>
              </a:defRPr>
            </a:lvl1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595557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57200" y="527964"/>
            <a:ext cx="7310043" cy="446276"/>
          </a:xfrm>
          <a:prstGeom prst="rect">
            <a:avLst/>
          </a:prstGeom>
        </p:spPr>
        <p:txBody>
          <a:bodyPr lIns="0" tIns="0" rIns="0" bIns="0"/>
          <a:lstStyle>
            <a:lvl1pPr>
              <a:defRPr sz="2900" b="1" i="0">
                <a:solidFill>
                  <a:srgbClr val="4C4D4F"/>
                </a:solidFill>
                <a:latin typeface="Muli" pitchFamily="2" charset="77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5306282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>
                <a:latin typeface="Muli" pitchFamily="2" charset="77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129433" y="1577340"/>
            <a:ext cx="5306282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>
                <a:latin typeface="Muli" pitchFamily="2" charset="77"/>
              </a:defRPr>
            </a:lvl1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1076392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360376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>
            <a:extLst>
              <a:ext uri="{FF2B5EF4-FFF2-40B4-BE49-F238E27FC236}">
                <a16:creationId xmlns:a16="http://schemas.microsoft.com/office/drawing/2014/main" id="{2528A25B-B3ED-E542-825D-E47ADBA26CE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" y="5778500"/>
            <a:ext cx="12179300" cy="1079500"/>
          </a:xfrm>
          <a:prstGeom prst="rect">
            <a:avLst/>
          </a:prstGeom>
        </p:spPr>
      </p:pic>
      <p:sp>
        <p:nvSpPr>
          <p:cNvPr id="16" name="Segnaposto numero diapositiva 16">
            <a:extLst>
              <a:ext uri="{FF2B5EF4-FFF2-40B4-BE49-F238E27FC236}">
                <a16:creationId xmlns:a16="http://schemas.microsoft.com/office/drawing/2014/main" id="{3F14C0E4-6232-D542-BA79-E689284628BD}"/>
              </a:ext>
            </a:extLst>
          </p:cNvPr>
          <p:cNvSpPr txBox="1">
            <a:spLocks/>
          </p:cNvSpPr>
          <p:nvPr userDrawn="1"/>
        </p:nvSpPr>
        <p:spPr>
          <a:xfrm>
            <a:off x="381000" y="6416675"/>
            <a:ext cx="683339" cy="365125"/>
          </a:xfrm>
          <a:prstGeom prst="rect">
            <a:avLst/>
          </a:prstGeom>
        </p:spPr>
        <p:txBody>
          <a:bodyPr/>
          <a:lstStyle>
            <a:defPPr>
              <a:defRPr lang="it-IT"/>
            </a:defPPr>
            <a:lvl1pPr marL="0" algn="l" defTabSz="914400" rtl="0" eaLnBrk="1" latinLnBrk="0" hangingPunct="1">
              <a:defRPr sz="1000" kern="1200">
                <a:solidFill>
                  <a:schemeClr val="tx1"/>
                </a:solidFill>
                <a:latin typeface="Muli" pitchFamily="2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5" name="Segnaposto data 3">
            <a:extLst>
              <a:ext uri="{FF2B5EF4-FFF2-40B4-BE49-F238E27FC236}">
                <a16:creationId xmlns:a16="http://schemas.microsoft.com/office/drawing/2014/main" id="{D30CDEB2-DA54-DE45-AD6C-F8DC9C60A9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28600" y="6629400"/>
            <a:ext cx="2743200" cy="152400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Muli" pitchFamily="2" charset="77"/>
              </a:defRPr>
            </a:lvl1pPr>
          </a:lstStyle>
          <a:p>
            <a:fld id="{95B7B0B5-0B63-3644-99A4-AB904A50937F}" type="datetime1">
              <a:t>05.11.19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2697266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2_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>
            <a:extLst>
              <a:ext uri="{FF2B5EF4-FFF2-40B4-BE49-F238E27FC236}">
                <a16:creationId xmlns:a16="http://schemas.microsoft.com/office/drawing/2014/main" id="{2528A25B-B3ED-E542-825D-E47ADBA26CE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" y="5778500"/>
            <a:ext cx="12179300" cy="107950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57200" y="533400"/>
            <a:ext cx="7310043" cy="446276"/>
          </a:xfrm>
          <a:prstGeom prst="rect">
            <a:avLst/>
          </a:prstGeom>
        </p:spPr>
        <p:txBody>
          <a:bodyPr lIns="0" tIns="0" rIns="0" bIns="0"/>
          <a:lstStyle>
            <a:lvl1pPr>
              <a:defRPr sz="2900" b="1" i="0">
                <a:solidFill>
                  <a:srgbClr val="4C4D4F"/>
                </a:solidFill>
                <a:latin typeface="Muli" pitchFamily="2" charset="77"/>
                <a:cs typeface="Arial"/>
              </a:defRPr>
            </a:lvl1pPr>
          </a:lstStyle>
          <a:p>
            <a:endParaRPr/>
          </a:p>
        </p:txBody>
      </p:sp>
      <p:sp>
        <p:nvSpPr>
          <p:cNvPr id="15" name="Segnaposto numero diapositiva 16">
            <a:extLst>
              <a:ext uri="{FF2B5EF4-FFF2-40B4-BE49-F238E27FC236}">
                <a16:creationId xmlns:a16="http://schemas.microsoft.com/office/drawing/2014/main" id="{7D97418D-D037-F84F-BA6E-B7EF0EFCB541}"/>
              </a:ext>
            </a:extLst>
          </p:cNvPr>
          <p:cNvSpPr txBox="1">
            <a:spLocks/>
          </p:cNvSpPr>
          <p:nvPr userDrawn="1"/>
        </p:nvSpPr>
        <p:spPr>
          <a:xfrm>
            <a:off x="381000" y="6416675"/>
            <a:ext cx="683339" cy="365125"/>
          </a:xfrm>
          <a:prstGeom prst="rect">
            <a:avLst/>
          </a:prstGeom>
        </p:spPr>
        <p:txBody>
          <a:bodyPr/>
          <a:lstStyle>
            <a:defPPr>
              <a:defRPr lang="it-IT"/>
            </a:defPPr>
            <a:lvl1pPr marL="0" algn="l" defTabSz="914400" rtl="0" eaLnBrk="1" latinLnBrk="0" hangingPunct="1">
              <a:defRPr sz="1000" kern="1200">
                <a:solidFill>
                  <a:schemeClr val="tx1"/>
                </a:solidFill>
                <a:latin typeface="Muli" pitchFamily="2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6" name="Segnaposto data 3">
            <a:extLst>
              <a:ext uri="{FF2B5EF4-FFF2-40B4-BE49-F238E27FC236}">
                <a16:creationId xmlns:a16="http://schemas.microsoft.com/office/drawing/2014/main" id="{D30CDEB2-DA54-DE45-AD6C-F8DC9C60A9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28600" y="6629400"/>
            <a:ext cx="2743200" cy="152400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Muli" pitchFamily="2" charset="77"/>
              </a:defRPr>
            </a:lvl1pPr>
          </a:lstStyle>
          <a:p>
            <a:fld id="{95B7B0B5-0B63-3644-99A4-AB904A50937F}" type="datetime1">
              <a:t>05.11.19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3674533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638896" y="2890391"/>
            <a:ext cx="6971704" cy="53860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500" b="1">
                <a:latin typeface="Muli" pitchFamily="2" charset="77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638897" y="4278868"/>
            <a:ext cx="6971704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1">
                <a:latin typeface="Muli" pitchFamily="2" charset="77"/>
              </a:defRPr>
            </a:lvl1pPr>
          </a:lstStyle>
          <a:p>
            <a:endParaRPr/>
          </a:p>
        </p:txBody>
      </p:sp>
      <p:sp>
        <p:nvSpPr>
          <p:cNvPr id="5" name="Segnaposto data 3">
            <a:extLst>
              <a:ext uri="{FF2B5EF4-FFF2-40B4-BE49-F238E27FC236}">
                <a16:creationId xmlns:a16="http://schemas.microsoft.com/office/drawing/2014/main" id="{D30CDEB2-DA54-DE45-AD6C-F8DC9C60A9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28600" y="6629400"/>
            <a:ext cx="2743200" cy="152400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Muli" pitchFamily="2" charset="77"/>
              </a:defRPr>
            </a:lvl1pPr>
          </a:lstStyle>
          <a:p>
            <a:fld id="{95B7B0B5-0B63-3644-99A4-AB904A50937F}" type="datetime1">
              <a:t>05.11.19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1462685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62776" y="527964"/>
            <a:ext cx="7310043" cy="446276"/>
          </a:xfrm>
          <a:prstGeom prst="rect">
            <a:avLst/>
          </a:prstGeom>
        </p:spPr>
        <p:txBody>
          <a:bodyPr lIns="0" tIns="0" rIns="0" bIns="0"/>
          <a:lstStyle>
            <a:lvl1pPr>
              <a:defRPr sz="2900" b="1" i="0">
                <a:solidFill>
                  <a:srgbClr val="4C4D4F"/>
                </a:solidFill>
                <a:latin typeface="Muli" pitchFamily="2" charset="77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62776" y="1194561"/>
            <a:ext cx="10130713" cy="369332"/>
          </a:xfrm>
          <a:prstGeom prst="rect">
            <a:avLst/>
          </a:prstGeom>
        </p:spPr>
        <p:txBody>
          <a:bodyPr lIns="0" tIns="0" rIns="0" bIns="0"/>
          <a:lstStyle>
            <a:lvl1pPr>
              <a:defRPr sz="2400" b="1" i="0">
                <a:solidFill>
                  <a:srgbClr val="4C4D4F"/>
                </a:solidFill>
                <a:latin typeface="Muli" pitchFamily="2" charset="77"/>
                <a:cs typeface="Arial"/>
              </a:defRPr>
            </a:lvl1pPr>
          </a:lstStyle>
          <a:p>
            <a:endParaRPr/>
          </a:p>
        </p:txBody>
      </p:sp>
      <p:sp>
        <p:nvSpPr>
          <p:cNvPr id="5" name="Segnaposto data 3">
            <a:extLst>
              <a:ext uri="{FF2B5EF4-FFF2-40B4-BE49-F238E27FC236}">
                <a16:creationId xmlns:a16="http://schemas.microsoft.com/office/drawing/2014/main" id="{D30CDEB2-DA54-DE45-AD6C-F8DC9C60A9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28600" y="6629400"/>
            <a:ext cx="2743200" cy="152400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Muli" pitchFamily="2" charset="77"/>
              </a:defRPr>
            </a:lvl1pPr>
          </a:lstStyle>
          <a:p>
            <a:fld id="{95B7B0B5-0B63-3644-99A4-AB904A50937F}" type="datetime1">
              <a:t>05.11.19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595557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st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older 2"/>
          <p:cNvSpPr>
            <a:spLocks noGrp="1"/>
          </p:cNvSpPr>
          <p:nvPr>
            <p:ph type="ctrTitle"/>
          </p:nvPr>
        </p:nvSpPr>
        <p:spPr>
          <a:xfrm>
            <a:off x="2667000" y="2895600"/>
            <a:ext cx="6971704" cy="53860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 sz="3500" b="1">
                <a:solidFill>
                  <a:srgbClr val="4A4E4F"/>
                </a:solidFill>
                <a:latin typeface="Muli" pitchFamily="2" charset="77"/>
              </a:defRPr>
            </a:lvl1pPr>
          </a:lstStyle>
          <a:p>
            <a:endParaRPr dirty="0"/>
          </a:p>
        </p:txBody>
      </p:sp>
      <p:sp>
        <p:nvSpPr>
          <p:cNvPr id="8" name="Holder 3"/>
          <p:cNvSpPr>
            <a:spLocks noGrp="1"/>
          </p:cNvSpPr>
          <p:nvPr>
            <p:ph type="subTitle" idx="4"/>
          </p:nvPr>
        </p:nvSpPr>
        <p:spPr>
          <a:xfrm>
            <a:off x="2667001" y="4284077"/>
            <a:ext cx="6971704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buNone/>
              <a:defRPr sz="2400" b="1">
                <a:solidFill>
                  <a:srgbClr val="4A4E4F"/>
                </a:solidFill>
                <a:latin typeface="Muli" pitchFamily="2" charset="77"/>
              </a:defRPr>
            </a:lvl1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7643240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57200" y="527964"/>
            <a:ext cx="7310043" cy="446276"/>
          </a:xfrm>
          <a:prstGeom prst="rect">
            <a:avLst/>
          </a:prstGeom>
        </p:spPr>
        <p:txBody>
          <a:bodyPr lIns="0" tIns="0" rIns="0" bIns="0"/>
          <a:lstStyle>
            <a:lvl1pPr>
              <a:defRPr sz="2900" b="1" i="0">
                <a:solidFill>
                  <a:srgbClr val="4C4D4F"/>
                </a:solidFill>
                <a:latin typeface="Muli" pitchFamily="2" charset="77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5306282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>
                <a:latin typeface="Muli" pitchFamily="2" charset="77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129433" y="1577340"/>
            <a:ext cx="5306282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>
                <a:latin typeface="Muli" pitchFamily="2" charset="77"/>
              </a:defRPr>
            </a:lvl1pPr>
          </a:lstStyle>
          <a:p>
            <a:endParaRPr/>
          </a:p>
        </p:txBody>
      </p:sp>
      <p:sp>
        <p:nvSpPr>
          <p:cNvPr id="6" name="Segnaposto data 3">
            <a:extLst>
              <a:ext uri="{FF2B5EF4-FFF2-40B4-BE49-F238E27FC236}">
                <a16:creationId xmlns:a16="http://schemas.microsoft.com/office/drawing/2014/main" id="{D30CDEB2-DA54-DE45-AD6C-F8DC9C60A98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28600" y="6629400"/>
            <a:ext cx="2743200" cy="152400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Muli" pitchFamily="2" charset="77"/>
              </a:defRPr>
            </a:lvl1pPr>
          </a:lstStyle>
          <a:p>
            <a:fld id="{95B7B0B5-0B63-3644-99A4-AB904A50937F}" type="datetime1">
              <a:t>05.11.19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1076392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>
            <a:extLst>
              <a:ext uri="{FF2B5EF4-FFF2-40B4-BE49-F238E27FC236}">
                <a16:creationId xmlns:a16="http://schemas.microsoft.com/office/drawing/2014/main" id="{2528A25B-B3ED-E542-825D-E47ADBA26CE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" y="5778500"/>
            <a:ext cx="12179300" cy="107950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57200" y="533400"/>
            <a:ext cx="7310043" cy="446276"/>
          </a:xfrm>
          <a:prstGeom prst="rect">
            <a:avLst/>
          </a:prstGeom>
        </p:spPr>
        <p:txBody>
          <a:bodyPr lIns="0" tIns="0" rIns="0" bIns="0"/>
          <a:lstStyle>
            <a:lvl1pPr>
              <a:defRPr sz="2900" b="1" i="0">
                <a:solidFill>
                  <a:srgbClr val="4C4D4F"/>
                </a:solidFill>
                <a:latin typeface="Muli" pitchFamily="2" charset="77"/>
                <a:cs typeface="Arial"/>
              </a:defRPr>
            </a:lvl1pPr>
          </a:lstStyle>
          <a:p>
            <a:endParaRPr/>
          </a:p>
        </p:txBody>
      </p:sp>
      <p:sp>
        <p:nvSpPr>
          <p:cNvPr id="15" name="Segnaposto numero diapositiva 16">
            <a:extLst>
              <a:ext uri="{FF2B5EF4-FFF2-40B4-BE49-F238E27FC236}">
                <a16:creationId xmlns:a16="http://schemas.microsoft.com/office/drawing/2014/main" id="{7D97418D-D037-F84F-BA6E-B7EF0EFCB541}"/>
              </a:ext>
            </a:extLst>
          </p:cNvPr>
          <p:cNvSpPr txBox="1">
            <a:spLocks/>
          </p:cNvSpPr>
          <p:nvPr userDrawn="1"/>
        </p:nvSpPr>
        <p:spPr>
          <a:xfrm>
            <a:off x="381000" y="6416675"/>
            <a:ext cx="683339" cy="365125"/>
          </a:xfrm>
          <a:prstGeom prst="rect">
            <a:avLst/>
          </a:prstGeom>
        </p:spPr>
        <p:txBody>
          <a:bodyPr/>
          <a:lstStyle>
            <a:defPPr>
              <a:defRPr lang="it-IT"/>
            </a:defPPr>
            <a:lvl1pPr marL="0" algn="l" defTabSz="914400" rtl="0" eaLnBrk="1" latinLnBrk="0" hangingPunct="1">
              <a:defRPr sz="1000" kern="1200">
                <a:solidFill>
                  <a:schemeClr val="tx1"/>
                </a:solidFill>
                <a:latin typeface="Muli" pitchFamily="2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6" name="Segnaposto data 3">
            <a:extLst>
              <a:ext uri="{FF2B5EF4-FFF2-40B4-BE49-F238E27FC236}">
                <a16:creationId xmlns:a16="http://schemas.microsoft.com/office/drawing/2014/main" id="{D30CDEB2-DA54-DE45-AD6C-F8DC9C60A9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28600" y="6629400"/>
            <a:ext cx="2743200" cy="152400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Muli" pitchFamily="2" charset="77"/>
              </a:defRPr>
            </a:lvl1pPr>
          </a:lstStyle>
          <a:p>
            <a:fld id="{95B7B0B5-0B63-3644-99A4-AB904A50937F}" type="datetime1">
              <a:t>05.11.19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3674533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>
            <a:extLst>
              <a:ext uri="{FF2B5EF4-FFF2-40B4-BE49-F238E27FC236}">
                <a16:creationId xmlns:a16="http://schemas.microsoft.com/office/drawing/2014/main" id="{2528A25B-B3ED-E542-825D-E47ADBA26CE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" y="5778500"/>
            <a:ext cx="12179300" cy="1079500"/>
          </a:xfrm>
          <a:prstGeom prst="rect">
            <a:avLst/>
          </a:prstGeom>
        </p:spPr>
      </p:pic>
      <p:sp>
        <p:nvSpPr>
          <p:cNvPr id="16" name="Segnaposto numero diapositiva 16">
            <a:extLst>
              <a:ext uri="{FF2B5EF4-FFF2-40B4-BE49-F238E27FC236}">
                <a16:creationId xmlns:a16="http://schemas.microsoft.com/office/drawing/2014/main" id="{3F14C0E4-6232-D542-BA79-E689284628BD}"/>
              </a:ext>
            </a:extLst>
          </p:cNvPr>
          <p:cNvSpPr txBox="1">
            <a:spLocks/>
          </p:cNvSpPr>
          <p:nvPr userDrawn="1"/>
        </p:nvSpPr>
        <p:spPr>
          <a:xfrm>
            <a:off x="381000" y="6416675"/>
            <a:ext cx="683339" cy="365125"/>
          </a:xfrm>
          <a:prstGeom prst="rect">
            <a:avLst/>
          </a:prstGeom>
        </p:spPr>
        <p:txBody>
          <a:bodyPr/>
          <a:lstStyle>
            <a:defPPr>
              <a:defRPr lang="it-IT"/>
            </a:defPPr>
            <a:lvl1pPr marL="0" algn="l" defTabSz="914400" rtl="0" eaLnBrk="1" latinLnBrk="0" hangingPunct="1">
              <a:defRPr sz="1000" kern="1200">
                <a:solidFill>
                  <a:schemeClr val="tx1"/>
                </a:solidFill>
                <a:latin typeface="Muli" pitchFamily="2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5" name="Segnaposto data 3">
            <a:extLst>
              <a:ext uri="{FF2B5EF4-FFF2-40B4-BE49-F238E27FC236}">
                <a16:creationId xmlns:a16="http://schemas.microsoft.com/office/drawing/2014/main" id="{D30CDEB2-DA54-DE45-AD6C-F8DC9C60A9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28600" y="6629400"/>
            <a:ext cx="2743200" cy="152400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Muli" pitchFamily="2" charset="77"/>
              </a:defRPr>
            </a:lvl1pPr>
          </a:lstStyle>
          <a:p>
            <a:fld id="{95B7B0B5-0B63-3644-99A4-AB904A50937F}" type="datetime1">
              <a:t>05.11.19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2697266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data 3">
            <a:extLst>
              <a:ext uri="{FF2B5EF4-FFF2-40B4-BE49-F238E27FC236}">
                <a16:creationId xmlns:a16="http://schemas.microsoft.com/office/drawing/2014/main" id="{D30CDEB2-DA54-DE45-AD6C-F8DC9C60A9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28600" y="6629400"/>
            <a:ext cx="2743200" cy="152400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Muli" pitchFamily="2" charset="77"/>
              </a:defRPr>
            </a:lvl1pPr>
          </a:lstStyle>
          <a:p>
            <a:fld id="{95B7B0B5-0B63-3644-99A4-AB904A50937F}" type="datetime1">
              <a:t>05.11.19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3603766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older 2"/>
          <p:cNvSpPr>
            <a:spLocks noGrp="1"/>
          </p:cNvSpPr>
          <p:nvPr>
            <p:ph type="ctrTitle"/>
          </p:nvPr>
        </p:nvSpPr>
        <p:spPr>
          <a:xfrm>
            <a:off x="1638896" y="2890393"/>
            <a:ext cx="6971704" cy="53860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 sz="3500" b="1">
                <a:solidFill>
                  <a:srgbClr val="4A4E4F"/>
                </a:solidFill>
                <a:latin typeface="Muli" pitchFamily="2" charset="77"/>
              </a:defRPr>
            </a:lvl1pPr>
          </a:lstStyle>
          <a:p>
            <a:endParaRPr dirty="0"/>
          </a:p>
        </p:txBody>
      </p:sp>
      <p:sp>
        <p:nvSpPr>
          <p:cNvPr id="8" name="Holder 3"/>
          <p:cNvSpPr>
            <a:spLocks noGrp="1"/>
          </p:cNvSpPr>
          <p:nvPr>
            <p:ph type="subTitle" idx="4"/>
          </p:nvPr>
        </p:nvSpPr>
        <p:spPr>
          <a:xfrm>
            <a:off x="1638897" y="4278869"/>
            <a:ext cx="6971704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2000" b="1">
                <a:solidFill>
                  <a:srgbClr val="4A4E4F"/>
                </a:solidFill>
                <a:latin typeface="Muli" pitchFamily="2" charset="77"/>
              </a:defRPr>
            </a:lvl1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875018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3">
            <a:extLst>
              <a:ext uri="{FF2B5EF4-FFF2-40B4-BE49-F238E27FC236}">
                <a16:creationId xmlns:a16="http://schemas.microsoft.com/office/drawing/2014/main" id="{D30CDEB2-DA54-DE45-AD6C-F8DC9C60A9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28600" y="6629400"/>
            <a:ext cx="2743200" cy="152400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Muli" pitchFamily="2" charset="77"/>
              </a:defRPr>
            </a:lvl1pPr>
          </a:lstStyle>
          <a:p>
            <a:fld id="{95B7B0B5-0B63-3644-99A4-AB904A50937F}" type="datetime1">
              <a:t>05.11.19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758848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638896" y="2890391"/>
            <a:ext cx="6971704" cy="53860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500" b="1">
                <a:latin typeface="Muli" pitchFamily="2" charset="77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638897" y="4278868"/>
            <a:ext cx="6971704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1">
                <a:latin typeface="Muli" pitchFamily="2" charset="77"/>
              </a:defRPr>
            </a:lvl1pPr>
          </a:lstStyle>
          <a:p>
            <a:endParaRPr/>
          </a:p>
        </p:txBody>
      </p:sp>
      <p:sp>
        <p:nvSpPr>
          <p:cNvPr id="5" name="Segnaposto data 3">
            <a:extLst>
              <a:ext uri="{FF2B5EF4-FFF2-40B4-BE49-F238E27FC236}">
                <a16:creationId xmlns:a16="http://schemas.microsoft.com/office/drawing/2014/main" id="{D30CDEB2-DA54-DE45-AD6C-F8DC9C60A9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28600" y="6629400"/>
            <a:ext cx="2743200" cy="152400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Muli" pitchFamily="2" charset="77"/>
              </a:defRPr>
            </a:lvl1pPr>
          </a:lstStyle>
          <a:p>
            <a:fld id="{95B7B0B5-0B63-3644-99A4-AB904A50937F}" type="datetime1">
              <a:t>05.11.19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835109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62776" y="527964"/>
            <a:ext cx="7310043" cy="446276"/>
          </a:xfrm>
          <a:prstGeom prst="rect">
            <a:avLst/>
          </a:prstGeom>
        </p:spPr>
        <p:txBody>
          <a:bodyPr lIns="0" tIns="0" rIns="0" bIns="0"/>
          <a:lstStyle>
            <a:lvl1pPr>
              <a:defRPr sz="2900" b="1" i="0">
                <a:solidFill>
                  <a:srgbClr val="4C4D4F"/>
                </a:solidFill>
                <a:latin typeface="Muli" pitchFamily="2" charset="77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62776" y="1194561"/>
            <a:ext cx="10130713" cy="369332"/>
          </a:xfrm>
          <a:prstGeom prst="rect">
            <a:avLst/>
          </a:prstGeom>
        </p:spPr>
        <p:txBody>
          <a:bodyPr lIns="0" tIns="0" rIns="0" bIns="0"/>
          <a:lstStyle>
            <a:lvl1pPr>
              <a:defRPr sz="2400" b="1" i="0">
                <a:solidFill>
                  <a:srgbClr val="4C4D4F"/>
                </a:solidFill>
                <a:latin typeface="Muli" pitchFamily="2" charset="77"/>
                <a:cs typeface="Arial"/>
              </a:defRPr>
            </a:lvl1pPr>
          </a:lstStyle>
          <a:p>
            <a:endParaRPr/>
          </a:p>
        </p:txBody>
      </p:sp>
      <p:sp>
        <p:nvSpPr>
          <p:cNvPr id="14" name="Segnaposto data 3">
            <a:extLst>
              <a:ext uri="{FF2B5EF4-FFF2-40B4-BE49-F238E27FC236}">
                <a16:creationId xmlns:a16="http://schemas.microsoft.com/office/drawing/2014/main" id="{D30CDEB2-DA54-DE45-AD6C-F8DC9C60A9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28600" y="6629400"/>
            <a:ext cx="2743200" cy="152400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Muli" pitchFamily="2" charset="77"/>
              </a:defRPr>
            </a:lvl1pPr>
          </a:lstStyle>
          <a:p>
            <a:fld id="{95B7B0B5-0B63-3644-99A4-AB904A50937F}" type="datetime1">
              <a:t>05.11.19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098001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57200" y="527964"/>
            <a:ext cx="7310043" cy="446276"/>
          </a:xfrm>
          <a:prstGeom prst="rect">
            <a:avLst/>
          </a:prstGeom>
        </p:spPr>
        <p:txBody>
          <a:bodyPr lIns="0" tIns="0" rIns="0" bIns="0"/>
          <a:lstStyle>
            <a:lvl1pPr>
              <a:defRPr sz="2900" b="1" i="0">
                <a:solidFill>
                  <a:srgbClr val="4C4D4F"/>
                </a:solidFill>
                <a:latin typeface="Muli" pitchFamily="2" charset="77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5306282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>
                <a:latin typeface="Muli" pitchFamily="2" charset="77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129433" y="1577340"/>
            <a:ext cx="5306282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>
                <a:latin typeface="Muli" pitchFamily="2" charset="77"/>
              </a:defRPr>
            </a:lvl1pPr>
          </a:lstStyle>
          <a:p>
            <a:endParaRPr/>
          </a:p>
        </p:txBody>
      </p:sp>
      <p:sp>
        <p:nvSpPr>
          <p:cNvPr id="6" name="Segnaposto data 3">
            <a:extLst>
              <a:ext uri="{FF2B5EF4-FFF2-40B4-BE49-F238E27FC236}">
                <a16:creationId xmlns:a16="http://schemas.microsoft.com/office/drawing/2014/main" id="{D30CDEB2-DA54-DE45-AD6C-F8DC9C60A98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28600" y="6629400"/>
            <a:ext cx="2743200" cy="152400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Muli" pitchFamily="2" charset="77"/>
              </a:defRPr>
            </a:lvl1pPr>
          </a:lstStyle>
          <a:p>
            <a:fld id="{95B7B0B5-0B63-3644-99A4-AB904A50937F}" type="datetime1">
              <a:t>05.11.19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077408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>
            <a:extLst>
              <a:ext uri="{FF2B5EF4-FFF2-40B4-BE49-F238E27FC236}">
                <a16:creationId xmlns:a16="http://schemas.microsoft.com/office/drawing/2014/main" id="{2528A25B-B3ED-E542-825D-E47ADBA26CE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" y="5778500"/>
            <a:ext cx="12179300" cy="107950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57200" y="533400"/>
            <a:ext cx="7310043" cy="446276"/>
          </a:xfrm>
          <a:prstGeom prst="rect">
            <a:avLst/>
          </a:prstGeom>
        </p:spPr>
        <p:txBody>
          <a:bodyPr lIns="0" tIns="0" rIns="0" bIns="0"/>
          <a:lstStyle>
            <a:lvl1pPr>
              <a:defRPr sz="2900" b="1" i="0">
                <a:solidFill>
                  <a:srgbClr val="4C4D4F"/>
                </a:solidFill>
                <a:latin typeface="Muli" pitchFamily="2" charset="77"/>
                <a:cs typeface="Arial"/>
              </a:defRPr>
            </a:lvl1pPr>
          </a:lstStyle>
          <a:p>
            <a:endParaRPr/>
          </a:p>
        </p:txBody>
      </p:sp>
      <p:sp>
        <p:nvSpPr>
          <p:cNvPr id="14" name="Segnaposto data 3">
            <a:extLst>
              <a:ext uri="{FF2B5EF4-FFF2-40B4-BE49-F238E27FC236}">
                <a16:creationId xmlns:a16="http://schemas.microsoft.com/office/drawing/2014/main" id="{2E85EB29-7773-EA41-86EF-AB27DEA494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644122" y="6416675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Muli" pitchFamily="2" charset="77"/>
              </a:defRPr>
            </a:lvl1pPr>
          </a:lstStyle>
          <a:p>
            <a:fld id="{99831E0E-B4B9-804C-B32F-14C6EC15B13E}" type="datetime1">
              <a:t>05.11.19</a:t>
            </a:fld>
            <a:endParaRPr lang="it-IT"/>
          </a:p>
        </p:txBody>
      </p:sp>
      <p:sp>
        <p:nvSpPr>
          <p:cNvPr id="15" name="Segnaposto numero diapositiva 16">
            <a:extLst>
              <a:ext uri="{FF2B5EF4-FFF2-40B4-BE49-F238E27FC236}">
                <a16:creationId xmlns:a16="http://schemas.microsoft.com/office/drawing/2014/main" id="{7D97418D-D037-F84F-BA6E-B7EF0EFCB541}"/>
              </a:ext>
            </a:extLst>
          </p:cNvPr>
          <p:cNvSpPr txBox="1">
            <a:spLocks/>
          </p:cNvSpPr>
          <p:nvPr userDrawn="1"/>
        </p:nvSpPr>
        <p:spPr>
          <a:xfrm>
            <a:off x="381000" y="6416675"/>
            <a:ext cx="683339" cy="365125"/>
          </a:xfrm>
          <a:prstGeom prst="rect">
            <a:avLst/>
          </a:prstGeom>
        </p:spPr>
        <p:txBody>
          <a:bodyPr/>
          <a:lstStyle>
            <a:defPPr>
              <a:defRPr lang="it-IT"/>
            </a:defPPr>
            <a:lvl1pPr marL="0" algn="l" defTabSz="914400" rtl="0" eaLnBrk="1" latinLnBrk="0" hangingPunct="1">
              <a:defRPr sz="1000" kern="1200">
                <a:solidFill>
                  <a:schemeClr val="tx1"/>
                </a:solidFill>
                <a:latin typeface="Muli" pitchFamily="2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55443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>
            <a:extLst>
              <a:ext uri="{FF2B5EF4-FFF2-40B4-BE49-F238E27FC236}">
                <a16:creationId xmlns:a16="http://schemas.microsoft.com/office/drawing/2014/main" id="{2528A25B-B3ED-E542-825D-E47ADBA26CE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" y="5778500"/>
            <a:ext cx="12179300" cy="1079500"/>
          </a:xfrm>
          <a:prstGeom prst="rect">
            <a:avLst/>
          </a:prstGeom>
        </p:spPr>
      </p:pic>
      <p:sp>
        <p:nvSpPr>
          <p:cNvPr id="16" name="Segnaposto numero diapositiva 16">
            <a:extLst>
              <a:ext uri="{FF2B5EF4-FFF2-40B4-BE49-F238E27FC236}">
                <a16:creationId xmlns:a16="http://schemas.microsoft.com/office/drawing/2014/main" id="{3F14C0E4-6232-D542-BA79-E689284628BD}"/>
              </a:ext>
            </a:extLst>
          </p:cNvPr>
          <p:cNvSpPr txBox="1">
            <a:spLocks/>
          </p:cNvSpPr>
          <p:nvPr userDrawn="1"/>
        </p:nvSpPr>
        <p:spPr>
          <a:xfrm>
            <a:off x="381000" y="6416675"/>
            <a:ext cx="683339" cy="365125"/>
          </a:xfrm>
          <a:prstGeom prst="rect">
            <a:avLst/>
          </a:prstGeom>
        </p:spPr>
        <p:txBody>
          <a:bodyPr/>
          <a:lstStyle>
            <a:defPPr>
              <a:defRPr lang="it-IT"/>
            </a:defPPr>
            <a:lvl1pPr marL="0" algn="l" defTabSz="914400" rtl="0" eaLnBrk="1" latinLnBrk="0" hangingPunct="1">
              <a:defRPr sz="1000" kern="1200">
                <a:solidFill>
                  <a:schemeClr val="tx1"/>
                </a:solidFill>
                <a:latin typeface="Muli" pitchFamily="2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5" name="Segnaposto data 3">
            <a:extLst>
              <a:ext uri="{FF2B5EF4-FFF2-40B4-BE49-F238E27FC236}">
                <a16:creationId xmlns:a16="http://schemas.microsoft.com/office/drawing/2014/main" id="{D30CDEB2-DA54-DE45-AD6C-F8DC9C60A9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28600" y="6629400"/>
            <a:ext cx="2743200" cy="152400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Muli" pitchFamily="2" charset="77"/>
              </a:defRPr>
            </a:lvl1pPr>
          </a:lstStyle>
          <a:p>
            <a:fld id="{95B7B0B5-0B63-3644-99A4-AB904A50937F}" type="datetime1">
              <a:t>05.11.19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987125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data 3">
            <a:extLst>
              <a:ext uri="{FF2B5EF4-FFF2-40B4-BE49-F238E27FC236}">
                <a16:creationId xmlns:a16="http://schemas.microsoft.com/office/drawing/2014/main" id="{D30CDEB2-DA54-DE45-AD6C-F8DC9C60A9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28600" y="6629400"/>
            <a:ext cx="2743200" cy="152400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Muli" pitchFamily="2" charset="77"/>
              </a:defRPr>
            </a:lvl1pPr>
          </a:lstStyle>
          <a:p>
            <a:fld id="{95B7B0B5-0B63-3644-99A4-AB904A50937F}" type="datetime1">
              <a:t>05.11.19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733068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theme" Target="../theme/theme1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jpeg"/><Relationship Id="rId9" Type="http://schemas.openxmlformats.org/officeDocument/2006/relationships/image" Target="../media/image6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image" Target="../media/image3.png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7.xml"/><Relationship Id="rId10" Type="http://schemas.openxmlformats.org/officeDocument/2006/relationships/image" Target="../media/image7.jpeg"/><Relationship Id="rId4" Type="http://schemas.openxmlformats.org/officeDocument/2006/relationships/slideLayout" Target="../slideLayouts/slideLayout6.xml"/><Relationship Id="rId9" Type="http://schemas.openxmlformats.org/officeDocument/2006/relationships/theme" Target="../theme/theme2.xml"/><Relationship Id="rId14" Type="http://schemas.openxmlformats.org/officeDocument/2006/relationships/image" Target="../media/image5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8.jpeg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theme" Target="../theme/theme3.xml"/><Relationship Id="rId11" Type="http://schemas.openxmlformats.org/officeDocument/2006/relationships/image" Target="../media/image5.png"/><Relationship Id="rId5" Type="http://schemas.openxmlformats.org/officeDocument/2006/relationships/slideLayout" Target="../slideLayouts/slideLayout15.xml"/><Relationship Id="rId10" Type="http://schemas.openxmlformats.org/officeDocument/2006/relationships/image" Target="../media/image4.png"/><Relationship Id="rId4" Type="http://schemas.openxmlformats.org/officeDocument/2006/relationships/slideLayout" Target="../slideLayouts/slideLayout14.xml"/><Relationship Id="rId9" Type="http://schemas.openxmlformats.org/officeDocument/2006/relationships/image" Target="../media/image3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image" Target="../media/image7.jpeg"/><Relationship Id="rId5" Type="http://schemas.openxmlformats.org/officeDocument/2006/relationships/slideLayout" Target="../slideLayouts/slideLayout20.xml"/><Relationship Id="rId10" Type="http://schemas.openxmlformats.org/officeDocument/2006/relationships/theme" Target="../theme/theme4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48">
            <a:extLst>
              <a:ext uri="{FF2B5EF4-FFF2-40B4-BE49-F238E27FC236}">
                <a16:creationId xmlns:a16="http://schemas.microsoft.com/office/drawing/2014/main" id="{1EB0BE17-4406-2547-BD41-BBF8482A0E9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object 17"/>
          <p:cNvSpPr txBox="1"/>
          <p:nvPr/>
        </p:nvSpPr>
        <p:spPr>
          <a:xfrm>
            <a:off x="2332113" y="6340712"/>
            <a:ext cx="9097887" cy="128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50" spc="5" dirty="0">
                <a:solidFill>
                  <a:srgbClr val="FFFFFF"/>
                </a:solidFill>
                <a:latin typeface="Muli" pitchFamily="2" charset="77"/>
                <a:cs typeface="Arial"/>
              </a:rPr>
              <a:t>This</a:t>
            </a:r>
            <a:r>
              <a:rPr sz="750" spc="-10" dirty="0">
                <a:solidFill>
                  <a:srgbClr val="FFFFFF"/>
                </a:solidFill>
                <a:latin typeface="Muli" pitchFamily="2" charset="77"/>
                <a:cs typeface="Arial"/>
              </a:rPr>
              <a:t> </a:t>
            </a:r>
            <a:r>
              <a:rPr sz="750" spc="15" dirty="0">
                <a:solidFill>
                  <a:srgbClr val="FFFFFF"/>
                </a:solidFill>
                <a:latin typeface="Muli" pitchFamily="2" charset="77"/>
                <a:cs typeface="Arial"/>
              </a:rPr>
              <a:t>project</a:t>
            </a:r>
            <a:r>
              <a:rPr sz="750" spc="-10" dirty="0">
                <a:solidFill>
                  <a:srgbClr val="FFFFFF"/>
                </a:solidFill>
                <a:latin typeface="Muli" pitchFamily="2" charset="77"/>
                <a:cs typeface="Arial"/>
              </a:rPr>
              <a:t> </a:t>
            </a:r>
            <a:r>
              <a:rPr sz="750" spc="15" dirty="0">
                <a:solidFill>
                  <a:srgbClr val="FFFFFF"/>
                </a:solidFill>
                <a:latin typeface="Muli" pitchFamily="2" charset="77"/>
                <a:cs typeface="Arial"/>
              </a:rPr>
              <a:t>has</a:t>
            </a:r>
            <a:r>
              <a:rPr sz="750" spc="-10" dirty="0">
                <a:solidFill>
                  <a:srgbClr val="FFFFFF"/>
                </a:solidFill>
                <a:latin typeface="Muli" pitchFamily="2" charset="77"/>
                <a:cs typeface="Arial"/>
              </a:rPr>
              <a:t> </a:t>
            </a:r>
            <a:r>
              <a:rPr sz="750" spc="5" dirty="0">
                <a:solidFill>
                  <a:srgbClr val="FFFFFF"/>
                </a:solidFill>
                <a:latin typeface="Muli" pitchFamily="2" charset="77"/>
                <a:cs typeface="Arial"/>
              </a:rPr>
              <a:t>received</a:t>
            </a:r>
            <a:r>
              <a:rPr sz="750" spc="-10" dirty="0">
                <a:solidFill>
                  <a:srgbClr val="FFFFFF"/>
                </a:solidFill>
                <a:latin typeface="Muli" pitchFamily="2" charset="77"/>
                <a:cs typeface="Arial"/>
              </a:rPr>
              <a:t> </a:t>
            </a:r>
            <a:r>
              <a:rPr sz="750" spc="25" dirty="0">
                <a:solidFill>
                  <a:srgbClr val="FFFFFF"/>
                </a:solidFill>
                <a:latin typeface="Muli" pitchFamily="2" charset="77"/>
                <a:cs typeface="Arial"/>
              </a:rPr>
              <a:t>funding</a:t>
            </a:r>
            <a:r>
              <a:rPr sz="750" spc="-10" dirty="0">
                <a:solidFill>
                  <a:srgbClr val="FFFFFF"/>
                </a:solidFill>
                <a:latin typeface="Muli" pitchFamily="2" charset="77"/>
                <a:cs typeface="Arial"/>
              </a:rPr>
              <a:t> </a:t>
            </a:r>
            <a:r>
              <a:rPr sz="750" spc="25" dirty="0">
                <a:solidFill>
                  <a:srgbClr val="FFFFFF"/>
                </a:solidFill>
                <a:latin typeface="Muli" pitchFamily="2" charset="77"/>
                <a:cs typeface="Arial"/>
              </a:rPr>
              <a:t>from</a:t>
            </a:r>
            <a:r>
              <a:rPr sz="750" spc="-10" dirty="0">
                <a:solidFill>
                  <a:srgbClr val="FFFFFF"/>
                </a:solidFill>
                <a:latin typeface="Muli" pitchFamily="2" charset="77"/>
                <a:cs typeface="Arial"/>
              </a:rPr>
              <a:t> </a:t>
            </a:r>
            <a:r>
              <a:rPr sz="750" spc="20" dirty="0">
                <a:solidFill>
                  <a:srgbClr val="FFFFFF"/>
                </a:solidFill>
                <a:latin typeface="Muli" pitchFamily="2" charset="77"/>
                <a:cs typeface="Arial"/>
              </a:rPr>
              <a:t>the</a:t>
            </a:r>
            <a:r>
              <a:rPr sz="750" spc="-10" dirty="0">
                <a:solidFill>
                  <a:srgbClr val="FFFFFF"/>
                </a:solidFill>
                <a:latin typeface="Muli" pitchFamily="2" charset="77"/>
                <a:cs typeface="Arial"/>
              </a:rPr>
              <a:t> </a:t>
            </a:r>
            <a:r>
              <a:rPr sz="750" spc="5" dirty="0">
                <a:solidFill>
                  <a:srgbClr val="FFFFFF"/>
                </a:solidFill>
                <a:latin typeface="Muli" pitchFamily="2" charset="77"/>
                <a:cs typeface="Arial"/>
              </a:rPr>
              <a:t>European</a:t>
            </a:r>
            <a:r>
              <a:rPr sz="750" spc="-10" dirty="0">
                <a:solidFill>
                  <a:srgbClr val="FFFFFF"/>
                </a:solidFill>
                <a:latin typeface="Muli" pitchFamily="2" charset="77"/>
                <a:cs typeface="Arial"/>
              </a:rPr>
              <a:t> </a:t>
            </a:r>
            <a:r>
              <a:rPr sz="750" spc="5" dirty="0">
                <a:solidFill>
                  <a:srgbClr val="FFFFFF"/>
                </a:solidFill>
                <a:latin typeface="Muli" pitchFamily="2" charset="77"/>
                <a:cs typeface="Arial"/>
              </a:rPr>
              <a:t>Union’s</a:t>
            </a:r>
            <a:r>
              <a:rPr sz="750" spc="-10" dirty="0">
                <a:solidFill>
                  <a:srgbClr val="FFFFFF"/>
                </a:solidFill>
                <a:latin typeface="Muli" pitchFamily="2" charset="77"/>
                <a:cs typeface="Arial"/>
              </a:rPr>
              <a:t> </a:t>
            </a:r>
            <a:r>
              <a:rPr sz="750" spc="15" dirty="0">
                <a:solidFill>
                  <a:srgbClr val="FFFFFF"/>
                </a:solidFill>
                <a:latin typeface="Muli" pitchFamily="2" charset="77"/>
                <a:cs typeface="Arial"/>
              </a:rPr>
              <a:t>Horizon</a:t>
            </a:r>
            <a:r>
              <a:rPr sz="750" spc="-10" dirty="0">
                <a:solidFill>
                  <a:srgbClr val="FFFFFF"/>
                </a:solidFill>
                <a:latin typeface="Muli" pitchFamily="2" charset="77"/>
                <a:cs typeface="Arial"/>
              </a:rPr>
              <a:t> </a:t>
            </a:r>
            <a:r>
              <a:rPr sz="750" spc="30" dirty="0">
                <a:solidFill>
                  <a:srgbClr val="FFFFFF"/>
                </a:solidFill>
                <a:latin typeface="Muli" pitchFamily="2" charset="77"/>
                <a:cs typeface="Arial"/>
              </a:rPr>
              <a:t>2020</a:t>
            </a:r>
            <a:r>
              <a:rPr sz="750" spc="-10" dirty="0">
                <a:solidFill>
                  <a:srgbClr val="FFFFFF"/>
                </a:solidFill>
                <a:latin typeface="Muli" pitchFamily="2" charset="77"/>
                <a:cs typeface="Arial"/>
              </a:rPr>
              <a:t> </a:t>
            </a:r>
            <a:r>
              <a:rPr sz="750" spc="5" dirty="0">
                <a:solidFill>
                  <a:srgbClr val="FFFFFF"/>
                </a:solidFill>
                <a:latin typeface="Muli" pitchFamily="2" charset="77"/>
                <a:cs typeface="Arial"/>
              </a:rPr>
              <a:t>research</a:t>
            </a:r>
            <a:r>
              <a:rPr sz="750" spc="-10" dirty="0">
                <a:solidFill>
                  <a:srgbClr val="FFFFFF"/>
                </a:solidFill>
                <a:latin typeface="Muli" pitchFamily="2" charset="77"/>
                <a:cs typeface="Arial"/>
              </a:rPr>
              <a:t> </a:t>
            </a:r>
            <a:r>
              <a:rPr sz="750" spc="25" dirty="0">
                <a:solidFill>
                  <a:srgbClr val="FFFFFF"/>
                </a:solidFill>
                <a:latin typeface="Muli" pitchFamily="2" charset="77"/>
                <a:cs typeface="Arial"/>
              </a:rPr>
              <a:t>and</a:t>
            </a:r>
            <a:r>
              <a:rPr sz="750" spc="-10" dirty="0">
                <a:solidFill>
                  <a:srgbClr val="FFFFFF"/>
                </a:solidFill>
                <a:latin typeface="Muli" pitchFamily="2" charset="77"/>
                <a:cs typeface="Arial"/>
              </a:rPr>
              <a:t> </a:t>
            </a:r>
            <a:r>
              <a:rPr sz="750" spc="20" dirty="0">
                <a:solidFill>
                  <a:srgbClr val="FFFFFF"/>
                </a:solidFill>
                <a:latin typeface="Muli" pitchFamily="2" charset="77"/>
                <a:cs typeface="Arial"/>
              </a:rPr>
              <a:t>innovation</a:t>
            </a:r>
            <a:r>
              <a:rPr sz="750" spc="-10" dirty="0">
                <a:solidFill>
                  <a:srgbClr val="FFFFFF"/>
                </a:solidFill>
                <a:latin typeface="Muli" pitchFamily="2" charset="77"/>
                <a:cs typeface="Arial"/>
              </a:rPr>
              <a:t> </a:t>
            </a:r>
            <a:r>
              <a:rPr sz="750" spc="20" dirty="0">
                <a:solidFill>
                  <a:srgbClr val="FFFFFF"/>
                </a:solidFill>
                <a:latin typeface="Muli" pitchFamily="2" charset="77"/>
                <a:cs typeface="Arial"/>
              </a:rPr>
              <a:t>programme</a:t>
            </a:r>
            <a:r>
              <a:rPr sz="750" spc="-10" dirty="0">
                <a:solidFill>
                  <a:srgbClr val="FFFFFF"/>
                </a:solidFill>
                <a:latin typeface="Muli" pitchFamily="2" charset="77"/>
                <a:cs typeface="Arial"/>
              </a:rPr>
              <a:t> </a:t>
            </a:r>
            <a:r>
              <a:rPr sz="750" spc="15" dirty="0">
                <a:solidFill>
                  <a:srgbClr val="FFFFFF"/>
                </a:solidFill>
                <a:latin typeface="Muli" pitchFamily="2" charset="77"/>
                <a:cs typeface="Arial"/>
              </a:rPr>
              <a:t>under</a:t>
            </a:r>
            <a:r>
              <a:rPr sz="750" spc="-10" dirty="0">
                <a:solidFill>
                  <a:srgbClr val="FFFFFF"/>
                </a:solidFill>
                <a:latin typeface="Muli" pitchFamily="2" charset="77"/>
                <a:cs typeface="Arial"/>
              </a:rPr>
              <a:t> </a:t>
            </a:r>
            <a:r>
              <a:rPr sz="750" spc="30" dirty="0">
                <a:solidFill>
                  <a:srgbClr val="FFFFFF"/>
                </a:solidFill>
                <a:latin typeface="Muli" pitchFamily="2" charset="77"/>
                <a:cs typeface="Arial"/>
              </a:rPr>
              <a:t>grant</a:t>
            </a:r>
            <a:r>
              <a:rPr sz="750" spc="-10" dirty="0">
                <a:solidFill>
                  <a:srgbClr val="FFFFFF"/>
                </a:solidFill>
                <a:latin typeface="Muli" pitchFamily="2" charset="77"/>
                <a:cs typeface="Arial"/>
              </a:rPr>
              <a:t> </a:t>
            </a:r>
            <a:r>
              <a:rPr sz="750" spc="15" dirty="0">
                <a:solidFill>
                  <a:srgbClr val="FFFFFF"/>
                </a:solidFill>
                <a:latin typeface="Muli" pitchFamily="2" charset="77"/>
                <a:cs typeface="Arial"/>
              </a:rPr>
              <a:t>agreement</a:t>
            </a:r>
            <a:r>
              <a:rPr sz="750" spc="-10" dirty="0">
                <a:solidFill>
                  <a:srgbClr val="FFFFFF"/>
                </a:solidFill>
                <a:latin typeface="Muli" pitchFamily="2" charset="77"/>
                <a:cs typeface="Arial"/>
              </a:rPr>
              <a:t> No. </a:t>
            </a:r>
            <a:r>
              <a:rPr sz="750" spc="30" dirty="0">
                <a:solidFill>
                  <a:srgbClr val="FFFFFF"/>
                </a:solidFill>
                <a:latin typeface="Muli" pitchFamily="2" charset="77"/>
                <a:cs typeface="Arial"/>
              </a:rPr>
              <a:t>823852</a:t>
            </a:r>
            <a:endParaRPr sz="750">
              <a:latin typeface="Muli" pitchFamily="2" charset="77"/>
              <a:cs typeface="Arial"/>
            </a:endParaRPr>
          </a:p>
        </p:txBody>
      </p:sp>
      <p:grpSp>
        <p:nvGrpSpPr>
          <p:cNvPr id="11" name="Gruppo 49">
            <a:extLst>
              <a:ext uri="{FF2B5EF4-FFF2-40B4-BE49-F238E27FC236}">
                <a16:creationId xmlns:a16="http://schemas.microsoft.com/office/drawing/2014/main" id="{7D04B1C9-7F08-9D47-BE96-BA7CF7910F57}"/>
              </a:ext>
            </a:extLst>
          </p:cNvPr>
          <p:cNvGrpSpPr/>
          <p:nvPr/>
        </p:nvGrpSpPr>
        <p:grpSpPr>
          <a:xfrm>
            <a:off x="1681163" y="6228257"/>
            <a:ext cx="486409" cy="345440"/>
            <a:chOff x="995362" y="6228257"/>
            <a:chExt cx="486409" cy="345440"/>
          </a:xfrm>
        </p:grpSpPr>
        <p:sp>
          <p:nvSpPr>
            <p:cNvPr id="12" name="object 18"/>
            <p:cNvSpPr/>
            <p:nvPr/>
          </p:nvSpPr>
          <p:spPr>
            <a:xfrm>
              <a:off x="995362" y="6228257"/>
              <a:ext cx="486409" cy="345440"/>
            </a:xfrm>
            <a:custGeom>
              <a:avLst/>
              <a:gdLst/>
              <a:ahLst/>
              <a:cxnLst/>
              <a:rect l="l" t="t" r="r" b="b"/>
              <a:pathLst>
                <a:path w="486409" h="345440">
                  <a:moveTo>
                    <a:pt x="0" y="345097"/>
                  </a:moveTo>
                  <a:lnTo>
                    <a:pt x="486282" y="345097"/>
                  </a:lnTo>
                  <a:lnTo>
                    <a:pt x="486282" y="0"/>
                  </a:lnTo>
                  <a:lnTo>
                    <a:pt x="0" y="0"/>
                  </a:lnTo>
                  <a:lnTo>
                    <a:pt x="0" y="345097"/>
                  </a:lnTo>
                  <a:close/>
                </a:path>
              </a:pathLst>
            </a:custGeom>
            <a:solidFill>
              <a:srgbClr val="094E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9"/>
            <p:cNvSpPr/>
            <p:nvPr/>
          </p:nvSpPr>
          <p:spPr>
            <a:xfrm>
              <a:off x="1097493" y="6259376"/>
              <a:ext cx="86594" cy="8523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20"/>
            <p:cNvSpPr/>
            <p:nvPr/>
          </p:nvSpPr>
          <p:spPr>
            <a:xfrm>
              <a:off x="1219894" y="6240415"/>
              <a:ext cx="34925" cy="33655"/>
            </a:xfrm>
            <a:custGeom>
              <a:avLst/>
              <a:gdLst/>
              <a:ahLst/>
              <a:cxnLst/>
              <a:rect l="l" t="t" r="r" b="b"/>
              <a:pathLst>
                <a:path w="34925" h="33654">
                  <a:moveTo>
                    <a:pt x="34899" y="12725"/>
                  </a:moveTo>
                  <a:lnTo>
                    <a:pt x="0" y="12725"/>
                  </a:lnTo>
                  <a:lnTo>
                    <a:pt x="10782" y="20523"/>
                  </a:lnTo>
                  <a:lnTo>
                    <a:pt x="6667" y="33248"/>
                  </a:lnTo>
                  <a:lnTo>
                    <a:pt x="17449" y="25438"/>
                  </a:lnTo>
                  <a:lnTo>
                    <a:pt x="25706" y="25438"/>
                  </a:lnTo>
                  <a:lnTo>
                    <a:pt x="24117" y="20523"/>
                  </a:lnTo>
                  <a:lnTo>
                    <a:pt x="34899" y="12725"/>
                  </a:lnTo>
                  <a:close/>
                </a:path>
                <a:path w="34925" h="33654">
                  <a:moveTo>
                    <a:pt x="25706" y="25438"/>
                  </a:moveTo>
                  <a:lnTo>
                    <a:pt x="17449" y="25438"/>
                  </a:lnTo>
                  <a:lnTo>
                    <a:pt x="28232" y="33248"/>
                  </a:lnTo>
                  <a:lnTo>
                    <a:pt x="25706" y="25438"/>
                  </a:lnTo>
                  <a:close/>
                </a:path>
                <a:path w="34925" h="33654">
                  <a:moveTo>
                    <a:pt x="17449" y="0"/>
                  </a:moveTo>
                  <a:lnTo>
                    <a:pt x="13334" y="12725"/>
                  </a:lnTo>
                  <a:lnTo>
                    <a:pt x="21564" y="12725"/>
                  </a:lnTo>
                  <a:lnTo>
                    <a:pt x="17449" y="0"/>
                  </a:lnTo>
                  <a:close/>
                </a:path>
              </a:pathLst>
            </a:custGeom>
            <a:solidFill>
              <a:srgbClr val="F9ED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21"/>
            <p:cNvSpPr/>
            <p:nvPr/>
          </p:nvSpPr>
          <p:spPr>
            <a:xfrm>
              <a:off x="1290485" y="6259376"/>
              <a:ext cx="86715" cy="85239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22"/>
            <p:cNvSpPr/>
            <p:nvPr/>
          </p:nvSpPr>
          <p:spPr>
            <a:xfrm>
              <a:off x="1361198" y="6382207"/>
              <a:ext cx="34925" cy="33655"/>
            </a:xfrm>
            <a:custGeom>
              <a:avLst/>
              <a:gdLst/>
              <a:ahLst/>
              <a:cxnLst/>
              <a:rect l="l" t="t" r="r" b="b"/>
              <a:pathLst>
                <a:path w="34925" h="33654">
                  <a:moveTo>
                    <a:pt x="34899" y="12839"/>
                  </a:moveTo>
                  <a:lnTo>
                    <a:pt x="0" y="12839"/>
                  </a:lnTo>
                  <a:lnTo>
                    <a:pt x="10782" y="20650"/>
                  </a:lnTo>
                  <a:lnTo>
                    <a:pt x="6667" y="33362"/>
                  </a:lnTo>
                  <a:lnTo>
                    <a:pt x="17449" y="25552"/>
                  </a:lnTo>
                  <a:lnTo>
                    <a:pt x="25704" y="25552"/>
                  </a:lnTo>
                  <a:lnTo>
                    <a:pt x="24117" y="20650"/>
                  </a:lnTo>
                  <a:lnTo>
                    <a:pt x="34899" y="12839"/>
                  </a:lnTo>
                  <a:close/>
                </a:path>
                <a:path w="34925" h="33654">
                  <a:moveTo>
                    <a:pt x="25704" y="25552"/>
                  </a:moveTo>
                  <a:lnTo>
                    <a:pt x="17449" y="25552"/>
                  </a:lnTo>
                  <a:lnTo>
                    <a:pt x="28232" y="33362"/>
                  </a:lnTo>
                  <a:lnTo>
                    <a:pt x="25704" y="25552"/>
                  </a:lnTo>
                  <a:close/>
                </a:path>
                <a:path w="34925" h="33654">
                  <a:moveTo>
                    <a:pt x="17449" y="0"/>
                  </a:moveTo>
                  <a:lnTo>
                    <a:pt x="13334" y="12839"/>
                  </a:lnTo>
                  <a:lnTo>
                    <a:pt x="21564" y="12839"/>
                  </a:lnTo>
                  <a:lnTo>
                    <a:pt x="17449" y="0"/>
                  </a:lnTo>
                  <a:close/>
                </a:path>
              </a:pathLst>
            </a:custGeom>
            <a:solidFill>
              <a:srgbClr val="F9ED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23"/>
            <p:cNvSpPr/>
            <p:nvPr/>
          </p:nvSpPr>
          <p:spPr>
            <a:xfrm>
              <a:off x="1290485" y="6453160"/>
              <a:ext cx="86601" cy="85237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24"/>
            <p:cNvSpPr/>
            <p:nvPr/>
          </p:nvSpPr>
          <p:spPr>
            <a:xfrm>
              <a:off x="1219782" y="6524114"/>
              <a:ext cx="34925" cy="33655"/>
            </a:xfrm>
            <a:custGeom>
              <a:avLst/>
              <a:gdLst/>
              <a:ahLst/>
              <a:cxnLst/>
              <a:rect l="l" t="t" r="r" b="b"/>
              <a:pathLst>
                <a:path w="34925" h="33654">
                  <a:moveTo>
                    <a:pt x="34899" y="12725"/>
                  </a:moveTo>
                  <a:lnTo>
                    <a:pt x="0" y="12725"/>
                  </a:lnTo>
                  <a:lnTo>
                    <a:pt x="10782" y="20535"/>
                  </a:lnTo>
                  <a:lnTo>
                    <a:pt x="6667" y="33248"/>
                  </a:lnTo>
                  <a:lnTo>
                    <a:pt x="17449" y="25438"/>
                  </a:lnTo>
                  <a:lnTo>
                    <a:pt x="25704" y="25438"/>
                  </a:lnTo>
                  <a:lnTo>
                    <a:pt x="24117" y="20535"/>
                  </a:lnTo>
                  <a:lnTo>
                    <a:pt x="34899" y="12725"/>
                  </a:lnTo>
                  <a:close/>
                </a:path>
                <a:path w="34925" h="33654">
                  <a:moveTo>
                    <a:pt x="25704" y="25438"/>
                  </a:moveTo>
                  <a:lnTo>
                    <a:pt x="17449" y="25438"/>
                  </a:lnTo>
                  <a:lnTo>
                    <a:pt x="28232" y="33248"/>
                  </a:lnTo>
                  <a:lnTo>
                    <a:pt x="25704" y="25438"/>
                  </a:lnTo>
                  <a:close/>
                </a:path>
                <a:path w="34925" h="33654">
                  <a:moveTo>
                    <a:pt x="17449" y="0"/>
                  </a:moveTo>
                  <a:lnTo>
                    <a:pt x="13334" y="12725"/>
                  </a:lnTo>
                  <a:lnTo>
                    <a:pt x="21564" y="12725"/>
                  </a:lnTo>
                  <a:lnTo>
                    <a:pt x="17449" y="0"/>
                  </a:lnTo>
                  <a:close/>
                </a:path>
              </a:pathLst>
            </a:custGeom>
            <a:solidFill>
              <a:srgbClr val="F9ED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25"/>
            <p:cNvSpPr/>
            <p:nvPr/>
          </p:nvSpPr>
          <p:spPr>
            <a:xfrm>
              <a:off x="1097382" y="6453161"/>
              <a:ext cx="86705" cy="85236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6"/>
            <p:cNvSpPr/>
            <p:nvPr/>
          </p:nvSpPr>
          <p:spPr>
            <a:xfrm>
              <a:off x="1078483" y="6382207"/>
              <a:ext cx="34925" cy="33655"/>
            </a:xfrm>
            <a:custGeom>
              <a:avLst/>
              <a:gdLst/>
              <a:ahLst/>
              <a:cxnLst/>
              <a:rect l="l" t="t" r="r" b="b"/>
              <a:pathLst>
                <a:path w="34925" h="33654">
                  <a:moveTo>
                    <a:pt x="34899" y="12725"/>
                  </a:moveTo>
                  <a:lnTo>
                    <a:pt x="0" y="12725"/>
                  </a:lnTo>
                  <a:lnTo>
                    <a:pt x="10782" y="20650"/>
                  </a:lnTo>
                  <a:lnTo>
                    <a:pt x="6667" y="33362"/>
                  </a:lnTo>
                  <a:lnTo>
                    <a:pt x="17449" y="25438"/>
                  </a:lnTo>
                  <a:lnTo>
                    <a:pt x="25667" y="25438"/>
                  </a:lnTo>
                  <a:lnTo>
                    <a:pt x="24117" y="20650"/>
                  </a:lnTo>
                  <a:lnTo>
                    <a:pt x="34899" y="12725"/>
                  </a:lnTo>
                  <a:close/>
                </a:path>
                <a:path w="34925" h="33654">
                  <a:moveTo>
                    <a:pt x="25667" y="25438"/>
                  </a:moveTo>
                  <a:lnTo>
                    <a:pt x="17449" y="25438"/>
                  </a:lnTo>
                  <a:lnTo>
                    <a:pt x="28232" y="33362"/>
                  </a:lnTo>
                  <a:lnTo>
                    <a:pt x="25667" y="25438"/>
                  </a:lnTo>
                  <a:close/>
                </a:path>
                <a:path w="34925" h="33654">
                  <a:moveTo>
                    <a:pt x="17449" y="0"/>
                  </a:moveTo>
                  <a:lnTo>
                    <a:pt x="13334" y="12725"/>
                  </a:lnTo>
                  <a:lnTo>
                    <a:pt x="21564" y="12725"/>
                  </a:lnTo>
                  <a:lnTo>
                    <a:pt x="17449" y="0"/>
                  </a:lnTo>
                  <a:close/>
                </a:path>
              </a:pathLst>
            </a:custGeom>
            <a:solidFill>
              <a:srgbClr val="F9ED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1" name="Immagine 2">
            <a:extLst>
              <a:ext uri="{FF2B5EF4-FFF2-40B4-BE49-F238E27FC236}">
                <a16:creationId xmlns:a16="http://schemas.microsoft.com/office/drawing/2014/main" id="{59ED750F-C77A-F24E-8961-FB46DDD5A1B4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762000"/>
            <a:ext cx="2743200" cy="1303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3151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71" r:id="rId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>
            <a:extLst>
              <a:ext uri="{FF2B5EF4-FFF2-40B4-BE49-F238E27FC236}">
                <a16:creationId xmlns:a16="http://schemas.microsoft.com/office/drawing/2014/main" id="{2528A25B-B3ED-E542-825D-E47ADBA26CED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" y="5778500"/>
            <a:ext cx="12179300" cy="1079500"/>
          </a:xfrm>
          <a:prstGeom prst="rect">
            <a:avLst/>
          </a:prstGeom>
        </p:spPr>
      </p:pic>
      <p:sp>
        <p:nvSpPr>
          <p:cNvPr id="8" name="object 17"/>
          <p:cNvSpPr txBox="1"/>
          <p:nvPr/>
        </p:nvSpPr>
        <p:spPr>
          <a:xfrm>
            <a:off x="914400" y="6360855"/>
            <a:ext cx="9097887" cy="128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50" spc="5" dirty="0">
                <a:solidFill>
                  <a:schemeClr val="tx1"/>
                </a:solidFill>
                <a:latin typeface="Muli" pitchFamily="2" charset="77"/>
                <a:cs typeface="Arial"/>
              </a:rPr>
              <a:t>This</a:t>
            </a:r>
            <a:r>
              <a:rPr sz="75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750" spc="15" dirty="0">
                <a:solidFill>
                  <a:schemeClr val="tx1"/>
                </a:solidFill>
                <a:latin typeface="Muli" pitchFamily="2" charset="77"/>
                <a:cs typeface="Arial"/>
              </a:rPr>
              <a:t>project</a:t>
            </a:r>
            <a:r>
              <a:rPr sz="75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750" spc="15" dirty="0">
                <a:solidFill>
                  <a:schemeClr val="tx1"/>
                </a:solidFill>
                <a:latin typeface="Muli" pitchFamily="2" charset="77"/>
                <a:cs typeface="Arial"/>
              </a:rPr>
              <a:t>has</a:t>
            </a:r>
            <a:r>
              <a:rPr sz="75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750" spc="5" dirty="0">
                <a:solidFill>
                  <a:schemeClr val="tx1"/>
                </a:solidFill>
                <a:latin typeface="Muli" pitchFamily="2" charset="77"/>
                <a:cs typeface="Arial"/>
              </a:rPr>
              <a:t>received</a:t>
            </a:r>
            <a:r>
              <a:rPr sz="75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750" spc="25" dirty="0">
                <a:solidFill>
                  <a:schemeClr val="tx1"/>
                </a:solidFill>
                <a:latin typeface="Muli" pitchFamily="2" charset="77"/>
                <a:cs typeface="Arial"/>
              </a:rPr>
              <a:t>funding</a:t>
            </a:r>
            <a:r>
              <a:rPr sz="75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750" spc="25" dirty="0">
                <a:solidFill>
                  <a:schemeClr val="tx1"/>
                </a:solidFill>
                <a:latin typeface="Muli" pitchFamily="2" charset="77"/>
                <a:cs typeface="Arial"/>
              </a:rPr>
              <a:t>from</a:t>
            </a:r>
            <a:r>
              <a:rPr sz="75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750" spc="20" dirty="0">
                <a:solidFill>
                  <a:schemeClr val="tx1"/>
                </a:solidFill>
                <a:latin typeface="Muli" pitchFamily="2" charset="77"/>
                <a:cs typeface="Arial"/>
              </a:rPr>
              <a:t>the</a:t>
            </a:r>
            <a:r>
              <a:rPr sz="75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750" spc="5" dirty="0">
                <a:solidFill>
                  <a:schemeClr val="tx1"/>
                </a:solidFill>
                <a:latin typeface="Muli" pitchFamily="2" charset="77"/>
                <a:cs typeface="Arial"/>
              </a:rPr>
              <a:t>European</a:t>
            </a:r>
            <a:r>
              <a:rPr sz="75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750" spc="5" dirty="0">
                <a:solidFill>
                  <a:schemeClr val="tx1"/>
                </a:solidFill>
                <a:latin typeface="Muli" pitchFamily="2" charset="77"/>
                <a:cs typeface="Arial"/>
              </a:rPr>
              <a:t>Union’s</a:t>
            </a:r>
            <a:r>
              <a:rPr sz="75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750" spc="15" dirty="0">
                <a:solidFill>
                  <a:schemeClr val="tx1"/>
                </a:solidFill>
                <a:latin typeface="Muli" pitchFamily="2" charset="77"/>
                <a:cs typeface="Arial"/>
              </a:rPr>
              <a:t>Horizon</a:t>
            </a:r>
            <a:r>
              <a:rPr sz="75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750" spc="30" dirty="0">
                <a:solidFill>
                  <a:schemeClr val="tx1"/>
                </a:solidFill>
                <a:latin typeface="Muli" pitchFamily="2" charset="77"/>
                <a:cs typeface="Arial"/>
              </a:rPr>
              <a:t>2020</a:t>
            </a:r>
            <a:r>
              <a:rPr sz="75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750" spc="5" dirty="0">
                <a:solidFill>
                  <a:schemeClr val="tx1"/>
                </a:solidFill>
                <a:latin typeface="Muli" pitchFamily="2" charset="77"/>
                <a:cs typeface="Arial"/>
              </a:rPr>
              <a:t>research</a:t>
            </a:r>
            <a:r>
              <a:rPr sz="75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750" spc="25" dirty="0">
                <a:solidFill>
                  <a:schemeClr val="tx1"/>
                </a:solidFill>
                <a:latin typeface="Muli" pitchFamily="2" charset="77"/>
                <a:cs typeface="Arial"/>
              </a:rPr>
              <a:t>and</a:t>
            </a:r>
            <a:r>
              <a:rPr sz="75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750" spc="20" dirty="0">
                <a:solidFill>
                  <a:schemeClr val="tx1"/>
                </a:solidFill>
                <a:latin typeface="Muli" pitchFamily="2" charset="77"/>
                <a:cs typeface="Arial"/>
              </a:rPr>
              <a:t>innovation</a:t>
            </a:r>
            <a:r>
              <a:rPr sz="75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750" spc="20" dirty="0">
                <a:solidFill>
                  <a:schemeClr val="tx1"/>
                </a:solidFill>
                <a:latin typeface="Muli" pitchFamily="2" charset="77"/>
                <a:cs typeface="Arial"/>
              </a:rPr>
              <a:t>programme</a:t>
            </a:r>
            <a:r>
              <a:rPr sz="75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750" spc="15" dirty="0">
                <a:solidFill>
                  <a:schemeClr val="tx1"/>
                </a:solidFill>
                <a:latin typeface="Muli" pitchFamily="2" charset="77"/>
                <a:cs typeface="Arial"/>
              </a:rPr>
              <a:t>under</a:t>
            </a:r>
            <a:r>
              <a:rPr sz="75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750" spc="30" dirty="0">
                <a:solidFill>
                  <a:schemeClr val="tx1"/>
                </a:solidFill>
                <a:latin typeface="Muli" pitchFamily="2" charset="77"/>
                <a:cs typeface="Arial"/>
              </a:rPr>
              <a:t>grant</a:t>
            </a:r>
            <a:r>
              <a:rPr sz="75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750" spc="15" dirty="0">
                <a:solidFill>
                  <a:schemeClr val="tx1"/>
                </a:solidFill>
                <a:latin typeface="Muli" pitchFamily="2" charset="77"/>
                <a:cs typeface="Arial"/>
              </a:rPr>
              <a:t>agreement</a:t>
            </a:r>
            <a:r>
              <a:rPr sz="75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No. </a:t>
            </a:r>
            <a:r>
              <a:rPr sz="750" spc="30" dirty="0">
                <a:solidFill>
                  <a:schemeClr val="tx1"/>
                </a:solidFill>
                <a:latin typeface="Muli" pitchFamily="2" charset="77"/>
                <a:cs typeface="Arial"/>
              </a:rPr>
              <a:t>823852</a:t>
            </a:r>
            <a:endParaRPr sz="750" dirty="0">
              <a:solidFill>
                <a:schemeClr val="tx1"/>
              </a:solidFill>
              <a:latin typeface="Muli" pitchFamily="2" charset="77"/>
              <a:cs typeface="Arial"/>
            </a:endParaRPr>
          </a:p>
        </p:txBody>
      </p:sp>
      <p:grpSp>
        <p:nvGrpSpPr>
          <p:cNvPr id="9" name="Gruppo 49">
            <a:extLst>
              <a:ext uri="{FF2B5EF4-FFF2-40B4-BE49-F238E27FC236}">
                <a16:creationId xmlns:a16="http://schemas.microsoft.com/office/drawing/2014/main" id="{7D04B1C9-7F08-9D47-BE96-BA7CF7910F57}"/>
              </a:ext>
            </a:extLst>
          </p:cNvPr>
          <p:cNvGrpSpPr/>
          <p:nvPr/>
        </p:nvGrpSpPr>
        <p:grpSpPr>
          <a:xfrm>
            <a:off x="263450" y="6248400"/>
            <a:ext cx="486409" cy="345440"/>
            <a:chOff x="995362" y="6228257"/>
            <a:chExt cx="486409" cy="345440"/>
          </a:xfrm>
        </p:grpSpPr>
        <p:sp>
          <p:nvSpPr>
            <p:cNvPr id="10" name="object 18"/>
            <p:cNvSpPr/>
            <p:nvPr/>
          </p:nvSpPr>
          <p:spPr>
            <a:xfrm>
              <a:off x="995362" y="6228257"/>
              <a:ext cx="486409" cy="345440"/>
            </a:xfrm>
            <a:custGeom>
              <a:avLst/>
              <a:gdLst/>
              <a:ahLst/>
              <a:cxnLst/>
              <a:rect l="l" t="t" r="r" b="b"/>
              <a:pathLst>
                <a:path w="486409" h="345440">
                  <a:moveTo>
                    <a:pt x="0" y="345097"/>
                  </a:moveTo>
                  <a:lnTo>
                    <a:pt x="486282" y="345097"/>
                  </a:lnTo>
                  <a:lnTo>
                    <a:pt x="486282" y="0"/>
                  </a:lnTo>
                  <a:lnTo>
                    <a:pt x="0" y="0"/>
                  </a:lnTo>
                  <a:lnTo>
                    <a:pt x="0" y="345097"/>
                  </a:lnTo>
                  <a:close/>
                </a:path>
              </a:pathLst>
            </a:custGeom>
            <a:solidFill>
              <a:srgbClr val="094E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9"/>
            <p:cNvSpPr/>
            <p:nvPr/>
          </p:nvSpPr>
          <p:spPr>
            <a:xfrm>
              <a:off x="1097493" y="6259376"/>
              <a:ext cx="86594" cy="85239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20"/>
            <p:cNvSpPr/>
            <p:nvPr/>
          </p:nvSpPr>
          <p:spPr>
            <a:xfrm>
              <a:off x="1219894" y="6240415"/>
              <a:ext cx="34925" cy="33655"/>
            </a:xfrm>
            <a:custGeom>
              <a:avLst/>
              <a:gdLst/>
              <a:ahLst/>
              <a:cxnLst/>
              <a:rect l="l" t="t" r="r" b="b"/>
              <a:pathLst>
                <a:path w="34925" h="33654">
                  <a:moveTo>
                    <a:pt x="34899" y="12725"/>
                  </a:moveTo>
                  <a:lnTo>
                    <a:pt x="0" y="12725"/>
                  </a:lnTo>
                  <a:lnTo>
                    <a:pt x="10782" y="20523"/>
                  </a:lnTo>
                  <a:lnTo>
                    <a:pt x="6667" y="33248"/>
                  </a:lnTo>
                  <a:lnTo>
                    <a:pt x="17449" y="25438"/>
                  </a:lnTo>
                  <a:lnTo>
                    <a:pt x="25706" y="25438"/>
                  </a:lnTo>
                  <a:lnTo>
                    <a:pt x="24117" y="20523"/>
                  </a:lnTo>
                  <a:lnTo>
                    <a:pt x="34899" y="12725"/>
                  </a:lnTo>
                  <a:close/>
                </a:path>
                <a:path w="34925" h="33654">
                  <a:moveTo>
                    <a:pt x="25706" y="25438"/>
                  </a:moveTo>
                  <a:lnTo>
                    <a:pt x="17449" y="25438"/>
                  </a:lnTo>
                  <a:lnTo>
                    <a:pt x="28232" y="33248"/>
                  </a:lnTo>
                  <a:lnTo>
                    <a:pt x="25706" y="25438"/>
                  </a:lnTo>
                  <a:close/>
                </a:path>
                <a:path w="34925" h="33654">
                  <a:moveTo>
                    <a:pt x="17449" y="0"/>
                  </a:moveTo>
                  <a:lnTo>
                    <a:pt x="13334" y="12725"/>
                  </a:lnTo>
                  <a:lnTo>
                    <a:pt x="21564" y="12725"/>
                  </a:lnTo>
                  <a:lnTo>
                    <a:pt x="17449" y="0"/>
                  </a:lnTo>
                  <a:close/>
                </a:path>
              </a:pathLst>
            </a:custGeom>
            <a:solidFill>
              <a:srgbClr val="F9ED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21"/>
            <p:cNvSpPr/>
            <p:nvPr/>
          </p:nvSpPr>
          <p:spPr>
            <a:xfrm>
              <a:off x="1290485" y="6259376"/>
              <a:ext cx="86715" cy="85239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22"/>
            <p:cNvSpPr/>
            <p:nvPr/>
          </p:nvSpPr>
          <p:spPr>
            <a:xfrm>
              <a:off x="1361198" y="6382207"/>
              <a:ext cx="34925" cy="33655"/>
            </a:xfrm>
            <a:custGeom>
              <a:avLst/>
              <a:gdLst/>
              <a:ahLst/>
              <a:cxnLst/>
              <a:rect l="l" t="t" r="r" b="b"/>
              <a:pathLst>
                <a:path w="34925" h="33654">
                  <a:moveTo>
                    <a:pt x="34899" y="12839"/>
                  </a:moveTo>
                  <a:lnTo>
                    <a:pt x="0" y="12839"/>
                  </a:lnTo>
                  <a:lnTo>
                    <a:pt x="10782" y="20650"/>
                  </a:lnTo>
                  <a:lnTo>
                    <a:pt x="6667" y="33362"/>
                  </a:lnTo>
                  <a:lnTo>
                    <a:pt x="17449" y="25552"/>
                  </a:lnTo>
                  <a:lnTo>
                    <a:pt x="25704" y="25552"/>
                  </a:lnTo>
                  <a:lnTo>
                    <a:pt x="24117" y="20650"/>
                  </a:lnTo>
                  <a:lnTo>
                    <a:pt x="34899" y="12839"/>
                  </a:lnTo>
                  <a:close/>
                </a:path>
                <a:path w="34925" h="33654">
                  <a:moveTo>
                    <a:pt x="25704" y="25552"/>
                  </a:moveTo>
                  <a:lnTo>
                    <a:pt x="17449" y="25552"/>
                  </a:lnTo>
                  <a:lnTo>
                    <a:pt x="28232" y="33362"/>
                  </a:lnTo>
                  <a:lnTo>
                    <a:pt x="25704" y="25552"/>
                  </a:lnTo>
                  <a:close/>
                </a:path>
                <a:path w="34925" h="33654">
                  <a:moveTo>
                    <a:pt x="17449" y="0"/>
                  </a:moveTo>
                  <a:lnTo>
                    <a:pt x="13334" y="12839"/>
                  </a:lnTo>
                  <a:lnTo>
                    <a:pt x="21564" y="12839"/>
                  </a:lnTo>
                  <a:lnTo>
                    <a:pt x="17449" y="0"/>
                  </a:lnTo>
                  <a:close/>
                </a:path>
              </a:pathLst>
            </a:custGeom>
            <a:solidFill>
              <a:srgbClr val="F9ED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23"/>
            <p:cNvSpPr/>
            <p:nvPr/>
          </p:nvSpPr>
          <p:spPr>
            <a:xfrm>
              <a:off x="1290485" y="6453160"/>
              <a:ext cx="86601" cy="85237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24"/>
            <p:cNvSpPr/>
            <p:nvPr/>
          </p:nvSpPr>
          <p:spPr>
            <a:xfrm>
              <a:off x="1219782" y="6524114"/>
              <a:ext cx="34925" cy="33655"/>
            </a:xfrm>
            <a:custGeom>
              <a:avLst/>
              <a:gdLst/>
              <a:ahLst/>
              <a:cxnLst/>
              <a:rect l="l" t="t" r="r" b="b"/>
              <a:pathLst>
                <a:path w="34925" h="33654">
                  <a:moveTo>
                    <a:pt x="34899" y="12725"/>
                  </a:moveTo>
                  <a:lnTo>
                    <a:pt x="0" y="12725"/>
                  </a:lnTo>
                  <a:lnTo>
                    <a:pt x="10782" y="20535"/>
                  </a:lnTo>
                  <a:lnTo>
                    <a:pt x="6667" y="33248"/>
                  </a:lnTo>
                  <a:lnTo>
                    <a:pt x="17449" y="25438"/>
                  </a:lnTo>
                  <a:lnTo>
                    <a:pt x="25704" y="25438"/>
                  </a:lnTo>
                  <a:lnTo>
                    <a:pt x="24117" y="20535"/>
                  </a:lnTo>
                  <a:lnTo>
                    <a:pt x="34899" y="12725"/>
                  </a:lnTo>
                  <a:close/>
                </a:path>
                <a:path w="34925" h="33654">
                  <a:moveTo>
                    <a:pt x="25704" y="25438"/>
                  </a:moveTo>
                  <a:lnTo>
                    <a:pt x="17449" y="25438"/>
                  </a:lnTo>
                  <a:lnTo>
                    <a:pt x="28232" y="33248"/>
                  </a:lnTo>
                  <a:lnTo>
                    <a:pt x="25704" y="25438"/>
                  </a:lnTo>
                  <a:close/>
                </a:path>
                <a:path w="34925" h="33654">
                  <a:moveTo>
                    <a:pt x="17449" y="0"/>
                  </a:moveTo>
                  <a:lnTo>
                    <a:pt x="13334" y="12725"/>
                  </a:lnTo>
                  <a:lnTo>
                    <a:pt x="21564" y="12725"/>
                  </a:lnTo>
                  <a:lnTo>
                    <a:pt x="17449" y="0"/>
                  </a:lnTo>
                  <a:close/>
                </a:path>
              </a:pathLst>
            </a:custGeom>
            <a:solidFill>
              <a:srgbClr val="F9ED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25"/>
            <p:cNvSpPr/>
            <p:nvPr/>
          </p:nvSpPr>
          <p:spPr>
            <a:xfrm>
              <a:off x="1097382" y="6453161"/>
              <a:ext cx="86705" cy="85236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26"/>
            <p:cNvSpPr/>
            <p:nvPr/>
          </p:nvSpPr>
          <p:spPr>
            <a:xfrm>
              <a:off x="1078483" y="6382207"/>
              <a:ext cx="34925" cy="33655"/>
            </a:xfrm>
            <a:custGeom>
              <a:avLst/>
              <a:gdLst/>
              <a:ahLst/>
              <a:cxnLst/>
              <a:rect l="l" t="t" r="r" b="b"/>
              <a:pathLst>
                <a:path w="34925" h="33654">
                  <a:moveTo>
                    <a:pt x="34899" y="12725"/>
                  </a:moveTo>
                  <a:lnTo>
                    <a:pt x="0" y="12725"/>
                  </a:lnTo>
                  <a:lnTo>
                    <a:pt x="10782" y="20650"/>
                  </a:lnTo>
                  <a:lnTo>
                    <a:pt x="6667" y="33362"/>
                  </a:lnTo>
                  <a:lnTo>
                    <a:pt x="17449" y="25438"/>
                  </a:lnTo>
                  <a:lnTo>
                    <a:pt x="25667" y="25438"/>
                  </a:lnTo>
                  <a:lnTo>
                    <a:pt x="24117" y="20650"/>
                  </a:lnTo>
                  <a:lnTo>
                    <a:pt x="34899" y="12725"/>
                  </a:lnTo>
                  <a:close/>
                </a:path>
                <a:path w="34925" h="33654">
                  <a:moveTo>
                    <a:pt x="25667" y="25438"/>
                  </a:moveTo>
                  <a:lnTo>
                    <a:pt x="17449" y="25438"/>
                  </a:lnTo>
                  <a:lnTo>
                    <a:pt x="28232" y="33362"/>
                  </a:lnTo>
                  <a:lnTo>
                    <a:pt x="25667" y="25438"/>
                  </a:lnTo>
                  <a:close/>
                </a:path>
                <a:path w="34925" h="33654">
                  <a:moveTo>
                    <a:pt x="17449" y="0"/>
                  </a:moveTo>
                  <a:lnTo>
                    <a:pt x="13334" y="12725"/>
                  </a:lnTo>
                  <a:lnTo>
                    <a:pt x="21564" y="12725"/>
                  </a:lnTo>
                  <a:lnTo>
                    <a:pt x="17449" y="0"/>
                  </a:lnTo>
                  <a:close/>
                </a:path>
              </a:pathLst>
            </a:custGeom>
            <a:solidFill>
              <a:srgbClr val="F9ED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Segnaposto data 3">
            <a:extLst>
              <a:ext uri="{FF2B5EF4-FFF2-40B4-BE49-F238E27FC236}">
                <a16:creationId xmlns:a16="http://schemas.microsoft.com/office/drawing/2014/main" id="{D30CDEB2-DA54-DE45-AD6C-F8DC9C60A9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28600" y="6629400"/>
            <a:ext cx="2743200" cy="152400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Muli" pitchFamily="2" charset="77"/>
              </a:defRPr>
            </a:lvl1pPr>
          </a:lstStyle>
          <a:p>
            <a:fld id="{95B7B0B5-0B63-3644-99A4-AB904A50937F}" type="datetime1">
              <a:t>05.11.19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762036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95" r:id="rId8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7">
            <a:extLst>
              <a:ext uri="{FF2B5EF4-FFF2-40B4-BE49-F238E27FC236}">
                <a16:creationId xmlns:a16="http://schemas.microsoft.com/office/drawing/2014/main" id="{3DA76E71-90F4-594C-8F95-9C1B8B8402A1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" y="5867400"/>
            <a:ext cx="12179300" cy="990600"/>
          </a:xfrm>
          <a:prstGeom prst="rect">
            <a:avLst/>
          </a:prstGeom>
        </p:spPr>
      </p:pic>
      <p:sp>
        <p:nvSpPr>
          <p:cNvPr id="8" name="object 17"/>
          <p:cNvSpPr txBox="1"/>
          <p:nvPr userDrawn="1"/>
        </p:nvSpPr>
        <p:spPr>
          <a:xfrm>
            <a:off x="1108150" y="6589455"/>
            <a:ext cx="9097887" cy="128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50" spc="5" dirty="0">
                <a:solidFill>
                  <a:schemeClr val="tx1"/>
                </a:solidFill>
                <a:latin typeface="Muli" pitchFamily="2" charset="77"/>
                <a:cs typeface="Arial"/>
              </a:rPr>
              <a:t>This</a:t>
            </a:r>
            <a:r>
              <a:rPr sz="75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750" spc="15" dirty="0">
                <a:solidFill>
                  <a:schemeClr val="tx1"/>
                </a:solidFill>
                <a:latin typeface="Muli" pitchFamily="2" charset="77"/>
                <a:cs typeface="Arial"/>
              </a:rPr>
              <a:t>project</a:t>
            </a:r>
            <a:r>
              <a:rPr sz="75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750" spc="15" dirty="0">
                <a:solidFill>
                  <a:schemeClr val="tx1"/>
                </a:solidFill>
                <a:latin typeface="Muli" pitchFamily="2" charset="77"/>
                <a:cs typeface="Arial"/>
              </a:rPr>
              <a:t>has</a:t>
            </a:r>
            <a:r>
              <a:rPr sz="75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750" spc="5" dirty="0">
                <a:solidFill>
                  <a:schemeClr val="tx1"/>
                </a:solidFill>
                <a:latin typeface="Muli" pitchFamily="2" charset="77"/>
                <a:cs typeface="Arial"/>
              </a:rPr>
              <a:t>received</a:t>
            </a:r>
            <a:r>
              <a:rPr sz="75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750" spc="25" dirty="0">
                <a:solidFill>
                  <a:schemeClr val="tx1"/>
                </a:solidFill>
                <a:latin typeface="Muli" pitchFamily="2" charset="77"/>
                <a:cs typeface="Arial"/>
              </a:rPr>
              <a:t>funding</a:t>
            </a:r>
            <a:r>
              <a:rPr sz="75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750" spc="25" dirty="0">
                <a:solidFill>
                  <a:schemeClr val="tx1"/>
                </a:solidFill>
                <a:latin typeface="Muli" pitchFamily="2" charset="77"/>
                <a:cs typeface="Arial"/>
              </a:rPr>
              <a:t>from</a:t>
            </a:r>
            <a:r>
              <a:rPr sz="75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750" spc="20" dirty="0">
                <a:solidFill>
                  <a:schemeClr val="tx1"/>
                </a:solidFill>
                <a:latin typeface="Muli" pitchFamily="2" charset="77"/>
                <a:cs typeface="Arial"/>
              </a:rPr>
              <a:t>the</a:t>
            </a:r>
            <a:r>
              <a:rPr sz="75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750" spc="5" dirty="0">
                <a:solidFill>
                  <a:schemeClr val="tx1"/>
                </a:solidFill>
                <a:latin typeface="Muli" pitchFamily="2" charset="77"/>
                <a:cs typeface="Arial"/>
              </a:rPr>
              <a:t>European</a:t>
            </a:r>
            <a:r>
              <a:rPr sz="75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750" spc="5" dirty="0">
                <a:solidFill>
                  <a:schemeClr val="tx1"/>
                </a:solidFill>
                <a:latin typeface="Muli" pitchFamily="2" charset="77"/>
                <a:cs typeface="Arial"/>
              </a:rPr>
              <a:t>Union’s</a:t>
            </a:r>
            <a:r>
              <a:rPr sz="75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750" spc="15" dirty="0">
                <a:solidFill>
                  <a:schemeClr val="tx1"/>
                </a:solidFill>
                <a:latin typeface="Muli" pitchFamily="2" charset="77"/>
                <a:cs typeface="Arial"/>
              </a:rPr>
              <a:t>Horizon</a:t>
            </a:r>
            <a:r>
              <a:rPr sz="75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750" spc="30" dirty="0">
                <a:solidFill>
                  <a:schemeClr val="tx1"/>
                </a:solidFill>
                <a:latin typeface="Muli" pitchFamily="2" charset="77"/>
                <a:cs typeface="Arial"/>
              </a:rPr>
              <a:t>2020</a:t>
            </a:r>
            <a:r>
              <a:rPr sz="75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750" spc="5" dirty="0">
                <a:solidFill>
                  <a:schemeClr val="tx1"/>
                </a:solidFill>
                <a:latin typeface="Muli" pitchFamily="2" charset="77"/>
                <a:cs typeface="Arial"/>
              </a:rPr>
              <a:t>research</a:t>
            </a:r>
            <a:r>
              <a:rPr sz="75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750" spc="25" dirty="0">
                <a:solidFill>
                  <a:schemeClr val="tx1"/>
                </a:solidFill>
                <a:latin typeface="Muli" pitchFamily="2" charset="77"/>
                <a:cs typeface="Arial"/>
              </a:rPr>
              <a:t>and</a:t>
            </a:r>
            <a:r>
              <a:rPr sz="75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750" spc="20" dirty="0">
                <a:solidFill>
                  <a:schemeClr val="tx1"/>
                </a:solidFill>
                <a:latin typeface="Muli" pitchFamily="2" charset="77"/>
                <a:cs typeface="Arial"/>
              </a:rPr>
              <a:t>innovation</a:t>
            </a:r>
            <a:r>
              <a:rPr sz="75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750" spc="20" dirty="0">
                <a:solidFill>
                  <a:schemeClr val="tx1"/>
                </a:solidFill>
                <a:latin typeface="Muli" pitchFamily="2" charset="77"/>
                <a:cs typeface="Arial"/>
              </a:rPr>
              <a:t>programme</a:t>
            </a:r>
            <a:r>
              <a:rPr sz="75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750" spc="15" dirty="0">
                <a:solidFill>
                  <a:schemeClr val="tx1"/>
                </a:solidFill>
                <a:latin typeface="Muli" pitchFamily="2" charset="77"/>
                <a:cs typeface="Arial"/>
              </a:rPr>
              <a:t>under</a:t>
            </a:r>
            <a:r>
              <a:rPr sz="75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750" spc="30" dirty="0">
                <a:solidFill>
                  <a:schemeClr val="tx1"/>
                </a:solidFill>
                <a:latin typeface="Muli" pitchFamily="2" charset="77"/>
                <a:cs typeface="Arial"/>
              </a:rPr>
              <a:t>grant</a:t>
            </a:r>
            <a:r>
              <a:rPr sz="75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750" spc="15" dirty="0">
                <a:solidFill>
                  <a:schemeClr val="tx1"/>
                </a:solidFill>
                <a:latin typeface="Muli" pitchFamily="2" charset="77"/>
                <a:cs typeface="Arial"/>
              </a:rPr>
              <a:t>agreement</a:t>
            </a:r>
            <a:r>
              <a:rPr sz="75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No. </a:t>
            </a:r>
            <a:r>
              <a:rPr sz="750" spc="30" dirty="0">
                <a:solidFill>
                  <a:schemeClr val="tx1"/>
                </a:solidFill>
                <a:latin typeface="Muli" pitchFamily="2" charset="77"/>
                <a:cs typeface="Arial"/>
              </a:rPr>
              <a:t>823852</a:t>
            </a:r>
            <a:endParaRPr sz="750" dirty="0">
              <a:solidFill>
                <a:schemeClr val="tx1"/>
              </a:solidFill>
              <a:latin typeface="Muli" pitchFamily="2" charset="77"/>
              <a:cs typeface="Arial"/>
            </a:endParaRPr>
          </a:p>
        </p:txBody>
      </p:sp>
      <p:grpSp>
        <p:nvGrpSpPr>
          <p:cNvPr id="9" name="Gruppo 49">
            <a:extLst>
              <a:ext uri="{FF2B5EF4-FFF2-40B4-BE49-F238E27FC236}">
                <a16:creationId xmlns:a16="http://schemas.microsoft.com/office/drawing/2014/main" id="{7D04B1C9-7F08-9D47-BE96-BA7CF7910F57}"/>
              </a:ext>
            </a:extLst>
          </p:cNvPr>
          <p:cNvGrpSpPr/>
          <p:nvPr userDrawn="1"/>
        </p:nvGrpSpPr>
        <p:grpSpPr>
          <a:xfrm>
            <a:off x="457200" y="6477000"/>
            <a:ext cx="486409" cy="345440"/>
            <a:chOff x="995362" y="6228257"/>
            <a:chExt cx="486409" cy="345440"/>
          </a:xfrm>
        </p:grpSpPr>
        <p:sp>
          <p:nvSpPr>
            <p:cNvPr id="10" name="object 18"/>
            <p:cNvSpPr/>
            <p:nvPr/>
          </p:nvSpPr>
          <p:spPr>
            <a:xfrm>
              <a:off x="995362" y="6228257"/>
              <a:ext cx="486409" cy="345440"/>
            </a:xfrm>
            <a:custGeom>
              <a:avLst/>
              <a:gdLst/>
              <a:ahLst/>
              <a:cxnLst/>
              <a:rect l="l" t="t" r="r" b="b"/>
              <a:pathLst>
                <a:path w="486409" h="345440">
                  <a:moveTo>
                    <a:pt x="0" y="345097"/>
                  </a:moveTo>
                  <a:lnTo>
                    <a:pt x="486282" y="345097"/>
                  </a:lnTo>
                  <a:lnTo>
                    <a:pt x="486282" y="0"/>
                  </a:lnTo>
                  <a:lnTo>
                    <a:pt x="0" y="0"/>
                  </a:lnTo>
                  <a:lnTo>
                    <a:pt x="0" y="345097"/>
                  </a:lnTo>
                  <a:close/>
                </a:path>
              </a:pathLst>
            </a:custGeom>
            <a:solidFill>
              <a:srgbClr val="094E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9"/>
            <p:cNvSpPr/>
            <p:nvPr/>
          </p:nvSpPr>
          <p:spPr>
            <a:xfrm>
              <a:off x="1097493" y="6259376"/>
              <a:ext cx="86594" cy="85239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20"/>
            <p:cNvSpPr/>
            <p:nvPr/>
          </p:nvSpPr>
          <p:spPr>
            <a:xfrm>
              <a:off x="1219894" y="6240415"/>
              <a:ext cx="34925" cy="33655"/>
            </a:xfrm>
            <a:custGeom>
              <a:avLst/>
              <a:gdLst/>
              <a:ahLst/>
              <a:cxnLst/>
              <a:rect l="l" t="t" r="r" b="b"/>
              <a:pathLst>
                <a:path w="34925" h="33654">
                  <a:moveTo>
                    <a:pt x="34899" y="12725"/>
                  </a:moveTo>
                  <a:lnTo>
                    <a:pt x="0" y="12725"/>
                  </a:lnTo>
                  <a:lnTo>
                    <a:pt x="10782" y="20523"/>
                  </a:lnTo>
                  <a:lnTo>
                    <a:pt x="6667" y="33248"/>
                  </a:lnTo>
                  <a:lnTo>
                    <a:pt x="17449" y="25438"/>
                  </a:lnTo>
                  <a:lnTo>
                    <a:pt x="25706" y="25438"/>
                  </a:lnTo>
                  <a:lnTo>
                    <a:pt x="24117" y="20523"/>
                  </a:lnTo>
                  <a:lnTo>
                    <a:pt x="34899" y="12725"/>
                  </a:lnTo>
                  <a:close/>
                </a:path>
                <a:path w="34925" h="33654">
                  <a:moveTo>
                    <a:pt x="25706" y="25438"/>
                  </a:moveTo>
                  <a:lnTo>
                    <a:pt x="17449" y="25438"/>
                  </a:lnTo>
                  <a:lnTo>
                    <a:pt x="28232" y="33248"/>
                  </a:lnTo>
                  <a:lnTo>
                    <a:pt x="25706" y="25438"/>
                  </a:lnTo>
                  <a:close/>
                </a:path>
                <a:path w="34925" h="33654">
                  <a:moveTo>
                    <a:pt x="17449" y="0"/>
                  </a:moveTo>
                  <a:lnTo>
                    <a:pt x="13334" y="12725"/>
                  </a:lnTo>
                  <a:lnTo>
                    <a:pt x="21564" y="12725"/>
                  </a:lnTo>
                  <a:lnTo>
                    <a:pt x="17449" y="0"/>
                  </a:lnTo>
                  <a:close/>
                </a:path>
              </a:pathLst>
            </a:custGeom>
            <a:solidFill>
              <a:srgbClr val="F9ED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21"/>
            <p:cNvSpPr/>
            <p:nvPr/>
          </p:nvSpPr>
          <p:spPr>
            <a:xfrm>
              <a:off x="1290485" y="6259376"/>
              <a:ext cx="86715" cy="85239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22"/>
            <p:cNvSpPr/>
            <p:nvPr/>
          </p:nvSpPr>
          <p:spPr>
            <a:xfrm>
              <a:off x="1361198" y="6382207"/>
              <a:ext cx="34925" cy="33655"/>
            </a:xfrm>
            <a:custGeom>
              <a:avLst/>
              <a:gdLst/>
              <a:ahLst/>
              <a:cxnLst/>
              <a:rect l="l" t="t" r="r" b="b"/>
              <a:pathLst>
                <a:path w="34925" h="33654">
                  <a:moveTo>
                    <a:pt x="34899" y="12839"/>
                  </a:moveTo>
                  <a:lnTo>
                    <a:pt x="0" y="12839"/>
                  </a:lnTo>
                  <a:lnTo>
                    <a:pt x="10782" y="20650"/>
                  </a:lnTo>
                  <a:lnTo>
                    <a:pt x="6667" y="33362"/>
                  </a:lnTo>
                  <a:lnTo>
                    <a:pt x="17449" y="25552"/>
                  </a:lnTo>
                  <a:lnTo>
                    <a:pt x="25704" y="25552"/>
                  </a:lnTo>
                  <a:lnTo>
                    <a:pt x="24117" y="20650"/>
                  </a:lnTo>
                  <a:lnTo>
                    <a:pt x="34899" y="12839"/>
                  </a:lnTo>
                  <a:close/>
                </a:path>
                <a:path w="34925" h="33654">
                  <a:moveTo>
                    <a:pt x="25704" y="25552"/>
                  </a:moveTo>
                  <a:lnTo>
                    <a:pt x="17449" y="25552"/>
                  </a:lnTo>
                  <a:lnTo>
                    <a:pt x="28232" y="33362"/>
                  </a:lnTo>
                  <a:lnTo>
                    <a:pt x="25704" y="25552"/>
                  </a:lnTo>
                  <a:close/>
                </a:path>
                <a:path w="34925" h="33654">
                  <a:moveTo>
                    <a:pt x="17449" y="0"/>
                  </a:moveTo>
                  <a:lnTo>
                    <a:pt x="13334" y="12839"/>
                  </a:lnTo>
                  <a:lnTo>
                    <a:pt x="21564" y="12839"/>
                  </a:lnTo>
                  <a:lnTo>
                    <a:pt x="17449" y="0"/>
                  </a:lnTo>
                  <a:close/>
                </a:path>
              </a:pathLst>
            </a:custGeom>
            <a:solidFill>
              <a:srgbClr val="F9ED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23"/>
            <p:cNvSpPr/>
            <p:nvPr/>
          </p:nvSpPr>
          <p:spPr>
            <a:xfrm>
              <a:off x="1290485" y="6453160"/>
              <a:ext cx="86601" cy="85237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24"/>
            <p:cNvSpPr/>
            <p:nvPr/>
          </p:nvSpPr>
          <p:spPr>
            <a:xfrm>
              <a:off x="1219782" y="6524114"/>
              <a:ext cx="34925" cy="33655"/>
            </a:xfrm>
            <a:custGeom>
              <a:avLst/>
              <a:gdLst/>
              <a:ahLst/>
              <a:cxnLst/>
              <a:rect l="l" t="t" r="r" b="b"/>
              <a:pathLst>
                <a:path w="34925" h="33654">
                  <a:moveTo>
                    <a:pt x="34899" y="12725"/>
                  </a:moveTo>
                  <a:lnTo>
                    <a:pt x="0" y="12725"/>
                  </a:lnTo>
                  <a:lnTo>
                    <a:pt x="10782" y="20535"/>
                  </a:lnTo>
                  <a:lnTo>
                    <a:pt x="6667" y="33248"/>
                  </a:lnTo>
                  <a:lnTo>
                    <a:pt x="17449" y="25438"/>
                  </a:lnTo>
                  <a:lnTo>
                    <a:pt x="25704" y="25438"/>
                  </a:lnTo>
                  <a:lnTo>
                    <a:pt x="24117" y="20535"/>
                  </a:lnTo>
                  <a:lnTo>
                    <a:pt x="34899" y="12725"/>
                  </a:lnTo>
                  <a:close/>
                </a:path>
                <a:path w="34925" h="33654">
                  <a:moveTo>
                    <a:pt x="25704" y="25438"/>
                  </a:moveTo>
                  <a:lnTo>
                    <a:pt x="17449" y="25438"/>
                  </a:lnTo>
                  <a:lnTo>
                    <a:pt x="28232" y="33248"/>
                  </a:lnTo>
                  <a:lnTo>
                    <a:pt x="25704" y="25438"/>
                  </a:lnTo>
                  <a:close/>
                </a:path>
                <a:path w="34925" h="33654">
                  <a:moveTo>
                    <a:pt x="17449" y="0"/>
                  </a:moveTo>
                  <a:lnTo>
                    <a:pt x="13334" y="12725"/>
                  </a:lnTo>
                  <a:lnTo>
                    <a:pt x="21564" y="12725"/>
                  </a:lnTo>
                  <a:lnTo>
                    <a:pt x="17449" y="0"/>
                  </a:lnTo>
                  <a:close/>
                </a:path>
              </a:pathLst>
            </a:custGeom>
            <a:solidFill>
              <a:srgbClr val="F9ED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25"/>
            <p:cNvSpPr/>
            <p:nvPr/>
          </p:nvSpPr>
          <p:spPr>
            <a:xfrm>
              <a:off x="1097382" y="6453161"/>
              <a:ext cx="86705" cy="85236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26"/>
            <p:cNvSpPr/>
            <p:nvPr/>
          </p:nvSpPr>
          <p:spPr>
            <a:xfrm>
              <a:off x="1078483" y="6382207"/>
              <a:ext cx="34925" cy="33655"/>
            </a:xfrm>
            <a:custGeom>
              <a:avLst/>
              <a:gdLst/>
              <a:ahLst/>
              <a:cxnLst/>
              <a:rect l="l" t="t" r="r" b="b"/>
              <a:pathLst>
                <a:path w="34925" h="33654">
                  <a:moveTo>
                    <a:pt x="34899" y="12725"/>
                  </a:moveTo>
                  <a:lnTo>
                    <a:pt x="0" y="12725"/>
                  </a:lnTo>
                  <a:lnTo>
                    <a:pt x="10782" y="20650"/>
                  </a:lnTo>
                  <a:lnTo>
                    <a:pt x="6667" y="33362"/>
                  </a:lnTo>
                  <a:lnTo>
                    <a:pt x="17449" y="25438"/>
                  </a:lnTo>
                  <a:lnTo>
                    <a:pt x="25667" y="25438"/>
                  </a:lnTo>
                  <a:lnTo>
                    <a:pt x="24117" y="20650"/>
                  </a:lnTo>
                  <a:lnTo>
                    <a:pt x="34899" y="12725"/>
                  </a:lnTo>
                  <a:close/>
                </a:path>
                <a:path w="34925" h="33654">
                  <a:moveTo>
                    <a:pt x="25667" y="25438"/>
                  </a:moveTo>
                  <a:lnTo>
                    <a:pt x="17449" y="25438"/>
                  </a:lnTo>
                  <a:lnTo>
                    <a:pt x="28232" y="33362"/>
                  </a:lnTo>
                  <a:lnTo>
                    <a:pt x="25667" y="25438"/>
                  </a:lnTo>
                  <a:close/>
                </a:path>
                <a:path w="34925" h="33654">
                  <a:moveTo>
                    <a:pt x="17449" y="0"/>
                  </a:moveTo>
                  <a:lnTo>
                    <a:pt x="13334" y="12725"/>
                  </a:lnTo>
                  <a:lnTo>
                    <a:pt x="21564" y="12725"/>
                  </a:lnTo>
                  <a:lnTo>
                    <a:pt x="17449" y="0"/>
                  </a:lnTo>
                  <a:close/>
                </a:path>
              </a:pathLst>
            </a:custGeom>
            <a:solidFill>
              <a:srgbClr val="F9ED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7530525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88" r:id="rId2"/>
    <p:sldLayoutId id="2147483689" r:id="rId3"/>
    <p:sldLayoutId id="2147483690" r:id="rId4"/>
    <p:sldLayoutId id="2147483693" r:id="rId5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>
            <a:extLst>
              <a:ext uri="{FF2B5EF4-FFF2-40B4-BE49-F238E27FC236}">
                <a16:creationId xmlns:a16="http://schemas.microsoft.com/office/drawing/2014/main" id="{2528A25B-B3ED-E542-825D-E47ADBA26CED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" y="5778500"/>
            <a:ext cx="12179300" cy="107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8223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94" r:id="rId9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38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tiff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tif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11" Type="http://schemas.openxmlformats.org/officeDocument/2006/relationships/image" Target="../media/image21.tiff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4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48DC999-4DB6-B64C-AA6E-B1195000C8C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FAIR data at ELI</a:t>
            </a:r>
            <a:endParaRPr lang="en-US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E10E2AD5-04B3-F947-9208-39E01220A82D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1638897" y="4278868"/>
            <a:ext cx="6971704" cy="2092880"/>
          </a:xfrm>
        </p:spPr>
        <p:txBody>
          <a:bodyPr/>
          <a:lstStyle/>
          <a:p>
            <a:r>
              <a:rPr lang="en-US" dirty="0"/>
              <a:t>Florian Gliksohn, Birgit </a:t>
            </a:r>
            <a:r>
              <a:rPr lang="en-US" dirty="0" err="1"/>
              <a:t>Plotzeneder</a:t>
            </a:r>
            <a:r>
              <a:rPr lang="en-US" dirty="0"/>
              <a:t>, </a:t>
            </a:r>
            <a:r>
              <a:rPr lang="en-US" dirty="0" err="1"/>
              <a:t>Tamás</a:t>
            </a:r>
            <a:r>
              <a:rPr lang="en-US" dirty="0"/>
              <a:t> </a:t>
            </a:r>
            <a:r>
              <a:rPr lang="en-US" dirty="0" err="1"/>
              <a:t>Gaizer</a:t>
            </a:r>
            <a:r>
              <a:rPr lang="en-US" dirty="0"/>
              <a:t>, Jakub Grosz, Lajos </a:t>
            </a:r>
            <a:r>
              <a:rPr lang="en-US" dirty="0" err="1"/>
              <a:t>Schrettner</a:t>
            </a:r>
            <a:r>
              <a:rPr lang="en-US" dirty="0"/>
              <a:t>, </a:t>
            </a:r>
            <a:r>
              <a:rPr lang="en-US" dirty="0" err="1"/>
              <a:t>Mousumi</a:t>
            </a:r>
            <a:r>
              <a:rPr lang="en-US" dirty="0"/>
              <a:t> Upadhyay </a:t>
            </a:r>
            <a:r>
              <a:rPr lang="en-US" dirty="0" err="1"/>
              <a:t>Kahaly</a:t>
            </a:r>
            <a:endParaRPr lang="en-US" dirty="0"/>
          </a:p>
          <a:p>
            <a:endParaRPr lang="en-US" dirty="0"/>
          </a:p>
          <a:p>
            <a:r>
              <a:rPr lang="en-US" dirty="0"/>
              <a:t>Trieste, Italy, 05 November 2019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6412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500" y="0"/>
            <a:ext cx="51435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1377076"/>
            <a:ext cx="7068281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spcAft>
                <a:spcPts val="1200"/>
              </a:spcAft>
            </a:pPr>
            <a:r>
              <a:rPr lang="en-US" sz="2000" dirty="0">
                <a:latin typeface="Muli" pitchFamily="2" charset="77"/>
                <a:cs typeface="Arial" panose="020B0604020202020204" pitchFamily="34" charset="0"/>
              </a:rPr>
              <a:t>First user call with “unfriendly” users in summer 2019, worst case DAQ scenario: 12TB/</a:t>
            </a:r>
            <a:r>
              <a:rPr lang="en-US" sz="2000" dirty="0" err="1">
                <a:latin typeface="Muli" pitchFamily="2" charset="77"/>
                <a:cs typeface="Arial" panose="020B0604020202020204" pitchFamily="34" charset="0"/>
              </a:rPr>
              <a:t>hr</a:t>
            </a:r>
            <a:endParaRPr lang="en-US" sz="2000" dirty="0">
              <a:latin typeface="Muli" pitchFamily="2" charset="77"/>
              <a:cs typeface="Arial" panose="020B0604020202020204" pitchFamily="34" charset="0"/>
            </a:endParaRPr>
          </a:p>
          <a:p>
            <a:pPr lvl="1"/>
            <a:r>
              <a:rPr lang="en-US" sz="2000" dirty="0">
                <a:latin typeface="Muli" pitchFamily="2" charset="77"/>
                <a:cs typeface="Arial" panose="020B0604020202020204" pitchFamily="34" charset="0"/>
              </a:rPr>
              <a:t>“First light” milestone end of 2019 with flagship 1PW laser – plasma physics chamber </a:t>
            </a:r>
            <a:br>
              <a:rPr lang="en-US" sz="1400" dirty="0">
                <a:latin typeface="Muli" pitchFamily="2" charset="77"/>
                <a:cs typeface="Arial" panose="020B0604020202020204" pitchFamily="34" charset="0"/>
              </a:rPr>
            </a:br>
            <a:r>
              <a:rPr lang="en-US" sz="1400" dirty="0">
                <a:latin typeface="Muli" pitchFamily="2" charset="77"/>
                <a:cs typeface="Arial" panose="020B0604020202020204" pitchFamily="34" charset="0"/>
              </a:rPr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E17F4CB-8A91-424F-B1D2-126C16E86B80}"/>
              </a:ext>
            </a:extLst>
          </p:cNvPr>
          <p:cNvSpPr txBox="1">
            <a:spLocks/>
          </p:cNvSpPr>
          <p:nvPr/>
        </p:nvSpPr>
        <p:spPr>
          <a:xfrm>
            <a:off x="462776" y="527964"/>
            <a:ext cx="7310043" cy="538836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b="1" dirty="0">
                <a:latin typeface="Muli"/>
              </a:rPr>
              <a:t>Data at ELI Beamlines</a:t>
            </a:r>
          </a:p>
          <a:p>
            <a:pPr algn="l"/>
            <a:r>
              <a:rPr lang="en-US" sz="3200" b="1" dirty="0">
                <a:latin typeface="Muli"/>
              </a:rPr>
              <a:t>Things are getting exciting now!</a:t>
            </a:r>
            <a:endParaRPr lang="en-GB" sz="3200" b="1" dirty="0">
              <a:latin typeface="Muli"/>
            </a:endParaRPr>
          </a:p>
        </p:txBody>
      </p:sp>
    </p:spTree>
    <p:extLst>
      <p:ext uri="{BB962C8B-B14F-4D97-AF65-F5344CB8AC3E}">
        <p14:creationId xmlns:p14="http://schemas.microsoft.com/office/powerpoint/2010/main" val="41028103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500" y="0"/>
            <a:ext cx="5143500" cy="68580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4354" y="178826"/>
            <a:ext cx="4672512" cy="38937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6378" y="537855"/>
            <a:ext cx="2864062" cy="41834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22125" y="4845728"/>
            <a:ext cx="4215470" cy="410738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07271" y="5134680"/>
            <a:ext cx="1387762" cy="328141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95033" y="5136659"/>
            <a:ext cx="1514475" cy="6096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57469" y="5746259"/>
            <a:ext cx="3428995" cy="521257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95336" y="6116588"/>
            <a:ext cx="2674177" cy="500158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2C88CF61-7E8D-1846-A0EF-5DB8434F3038}"/>
              </a:ext>
            </a:extLst>
          </p:cNvPr>
          <p:cNvSpPr txBox="1">
            <a:spLocks/>
          </p:cNvSpPr>
          <p:nvPr/>
        </p:nvSpPr>
        <p:spPr>
          <a:xfrm>
            <a:off x="462776" y="527964"/>
            <a:ext cx="7310043" cy="538836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b="1" dirty="0">
                <a:latin typeface="Muli"/>
              </a:rPr>
              <a:t>Data at ELI Beamlines</a:t>
            </a:r>
          </a:p>
          <a:p>
            <a:pPr algn="l"/>
            <a:r>
              <a:rPr lang="en-US" sz="3200" b="1" dirty="0">
                <a:latin typeface="Muli"/>
              </a:rPr>
              <a:t>Things are getting exciting now!</a:t>
            </a:r>
            <a:endParaRPr lang="en-GB" sz="3200" b="1" dirty="0">
              <a:latin typeface="Muli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DBD0611-03C2-7147-ACEF-788EF3ED6B37}"/>
              </a:ext>
            </a:extLst>
          </p:cNvPr>
          <p:cNvSpPr txBox="1"/>
          <p:nvPr/>
        </p:nvSpPr>
        <p:spPr>
          <a:xfrm>
            <a:off x="0" y="1752600"/>
            <a:ext cx="7068281" cy="5109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spcAft>
                <a:spcPts val="1200"/>
              </a:spcAft>
            </a:pPr>
            <a:r>
              <a:rPr lang="en-US" sz="2000" dirty="0">
                <a:latin typeface="Muli" pitchFamily="2" charset="77"/>
                <a:cs typeface="Arial" panose="020B0604020202020204" pitchFamily="34" charset="0"/>
              </a:rPr>
              <a:t>First user call with “unfriendly” users in summer 2019, worst case DAQ scenario: 12TB/</a:t>
            </a:r>
            <a:r>
              <a:rPr lang="en-US" sz="2000" dirty="0" err="1">
                <a:latin typeface="Muli" pitchFamily="2" charset="77"/>
                <a:cs typeface="Arial" panose="020B0604020202020204" pitchFamily="34" charset="0"/>
              </a:rPr>
              <a:t>hr</a:t>
            </a:r>
            <a:endParaRPr lang="en-US" sz="2000" dirty="0">
              <a:latin typeface="Muli" pitchFamily="2" charset="77"/>
              <a:cs typeface="Arial" panose="020B0604020202020204" pitchFamily="34" charset="0"/>
            </a:endParaRPr>
          </a:p>
          <a:p>
            <a:pPr lvl="1">
              <a:spcAft>
                <a:spcPts val="1200"/>
              </a:spcAft>
            </a:pPr>
            <a:r>
              <a:rPr lang="en-US" sz="2000" dirty="0">
                <a:latin typeface="Muli" pitchFamily="2" charset="77"/>
                <a:cs typeface="Arial" panose="020B0604020202020204" pitchFamily="34" charset="0"/>
              </a:rPr>
              <a:t>“First light” milestone end of 2019 with flagship 1PW laser – plasma physics chamber </a:t>
            </a:r>
            <a:endParaRPr lang="en-US" sz="1400" dirty="0">
              <a:latin typeface="Muli" pitchFamily="2" charset="77"/>
              <a:cs typeface="Arial" panose="020B0604020202020204" pitchFamily="34" charset="0"/>
            </a:endParaRPr>
          </a:p>
          <a:p>
            <a:pPr lvl="1">
              <a:spcAft>
                <a:spcPts val="1200"/>
              </a:spcAft>
            </a:pPr>
            <a:r>
              <a:rPr lang="en-US" sz="2000" dirty="0">
                <a:latin typeface="Muli" pitchFamily="2" charset="77"/>
                <a:cs typeface="Arial" panose="020B0604020202020204" pitchFamily="34" charset="0"/>
              </a:rPr>
              <a:t>12 TB/</a:t>
            </a:r>
            <a:r>
              <a:rPr lang="en-US" sz="2000" dirty="0" err="1">
                <a:latin typeface="Muli" pitchFamily="2" charset="77"/>
                <a:cs typeface="Arial" panose="020B0604020202020204" pitchFamily="34" charset="0"/>
              </a:rPr>
              <a:t>hr</a:t>
            </a:r>
            <a:r>
              <a:rPr lang="en-US" sz="2000" dirty="0">
                <a:latin typeface="Muli" pitchFamily="2" charset="77"/>
                <a:cs typeface="Arial" panose="020B0604020202020204" pitchFamily="34" charset="0"/>
              </a:rPr>
              <a:t> DAQ, 1TB/</a:t>
            </a:r>
            <a:r>
              <a:rPr lang="en-US" sz="2000" dirty="0" err="1">
                <a:latin typeface="Muli" pitchFamily="2" charset="77"/>
                <a:cs typeface="Arial" panose="020B0604020202020204" pitchFamily="34" charset="0"/>
              </a:rPr>
              <a:t>hr</a:t>
            </a:r>
            <a:r>
              <a:rPr lang="en-US" sz="2000" dirty="0">
                <a:latin typeface="Muli" pitchFamily="2" charset="77"/>
                <a:cs typeface="Arial" panose="020B0604020202020204" pitchFamily="34" charset="0"/>
              </a:rPr>
              <a:t> system data</a:t>
            </a:r>
            <a:endParaRPr lang="en-US" sz="1600" dirty="0">
              <a:latin typeface="Muli" pitchFamily="2" charset="77"/>
              <a:cs typeface="Arial" panose="020B0604020202020204" pitchFamily="34" charset="0"/>
            </a:endParaRPr>
          </a:p>
          <a:p>
            <a:pPr lvl="1"/>
            <a:r>
              <a:rPr lang="en-US" sz="2000" dirty="0">
                <a:latin typeface="Muli" pitchFamily="2" charset="77"/>
                <a:cs typeface="Arial" panose="020B0604020202020204" pitchFamily="34" charset="0"/>
              </a:rPr>
              <a:t>Big data/CS challenges: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Muli" pitchFamily="2" charset="77"/>
                <a:cs typeface="Arial" panose="020B0604020202020204" pitchFamily="34" charset="0"/>
              </a:rPr>
              <a:t>Getting the beams onto the targets in a quality and with a reliability that produces good data</a:t>
            </a:r>
            <a:endParaRPr lang="en-US" dirty="0">
              <a:latin typeface="Muli" pitchFamily="2" charset="77"/>
              <a:cs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Muli" pitchFamily="2" charset="77"/>
                <a:cs typeface="Arial" panose="020B0604020202020204" pitchFamily="34" charset="0"/>
              </a:rPr>
              <a:t>Resources tied up by commissioning, finding a balance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en-US" sz="1400" dirty="0">
                <a:latin typeface="Muli" pitchFamily="2" charset="77"/>
                <a:cs typeface="Arial" panose="020B0604020202020204" pitchFamily="34" charset="0"/>
              </a:rPr>
              <a:t>Commissioning more experiments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en-US" sz="1400" dirty="0">
                <a:latin typeface="Muli" pitchFamily="2" charset="77"/>
                <a:cs typeface="Arial" panose="020B0604020202020204" pitchFamily="34" charset="0"/>
              </a:rPr>
              <a:t>Operating more experiments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en-US" sz="1400" dirty="0">
                <a:latin typeface="Muli" pitchFamily="2" charset="77"/>
                <a:cs typeface="Arial" panose="020B0604020202020204" pitchFamily="34" charset="0"/>
              </a:rPr>
              <a:t>Improving infrastructure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en-US" sz="1400" dirty="0">
                <a:latin typeface="Muli" pitchFamily="2" charset="77"/>
                <a:cs typeface="Arial" panose="020B0604020202020204" pitchFamily="34" charset="0"/>
              </a:rPr>
              <a:t>Increasing service level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Muli" pitchFamily="2" charset="77"/>
                <a:cs typeface="Arial" panose="020B0604020202020204" pitchFamily="34" charset="0"/>
              </a:rPr>
              <a:t>Everything is fluctuating and we’re building something from 0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en-US" sz="1400" dirty="0">
                <a:latin typeface="Muli" pitchFamily="2" charset="77"/>
                <a:cs typeface="Arial" panose="020B0604020202020204" pitchFamily="34" charset="0"/>
              </a:rPr>
              <a:t>Organizational structure and processes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en-US" sz="1400" dirty="0">
                <a:latin typeface="Muli" pitchFamily="2" charset="77"/>
                <a:cs typeface="Arial" panose="020B0604020202020204" pitchFamily="34" charset="0"/>
              </a:rPr>
              <a:t>Priorities and needs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65600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019" y="977985"/>
            <a:ext cx="10430824" cy="5613087"/>
          </a:xfrm>
          <a:prstGeom prst="rect">
            <a:avLst/>
          </a:prstGeom>
          <a:solidFill>
            <a:srgbClr val="FFFFFF">
              <a:shade val="85000"/>
            </a:srgbClr>
          </a:solidFill>
          <a:ln w="3175" cap="rnd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contourClr>
              <a:srgbClr val="C0C0C0"/>
            </a:contourClr>
          </a:sp3d>
        </p:spPr>
      </p:pic>
      <p:sp>
        <p:nvSpPr>
          <p:cNvPr id="4" name="TextBox 3"/>
          <p:cNvSpPr txBox="1"/>
          <p:nvPr/>
        </p:nvSpPr>
        <p:spPr>
          <a:xfrm>
            <a:off x="225210" y="263230"/>
            <a:ext cx="7068281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Muli" pitchFamily="2" charset="77"/>
                <a:cs typeface="Arial" panose="020B0604020202020204" pitchFamily="34" charset="0"/>
              </a:rPr>
              <a:t>Early-phase projects (2019)</a:t>
            </a:r>
            <a:br>
              <a:rPr lang="en-US" sz="2800" b="1" dirty="0">
                <a:latin typeface="Muli" pitchFamily="2" charset="77"/>
                <a:cs typeface="Arial" panose="020B0604020202020204" pitchFamily="34" charset="0"/>
              </a:rPr>
            </a:br>
            <a:endParaRPr lang="en-US" sz="2000" b="1" dirty="0">
              <a:latin typeface="Muli" pitchFamily="2" charset="77"/>
              <a:cs typeface="Arial" panose="020B0604020202020204" pitchFamily="34" charset="0"/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endParaRPr lang="en-US" sz="2000" b="1" dirty="0">
              <a:latin typeface="Muli" pitchFamily="2" charset="77"/>
              <a:cs typeface="Arial" panose="020B0604020202020204" pitchFamily="34" charset="0"/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endParaRPr lang="en-US" sz="2000" b="1" dirty="0">
              <a:latin typeface="Muli" pitchFamily="2" charset="77"/>
              <a:cs typeface="Arial" panose="020B0604020202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400" b="1" dirty="0">
              <a:latin typeface="Muli" pitchFamily="2" charset="77"/>
              <a:cs typeface="Arial" panose="020B0604020202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400" b="1" dirty="0">
                <a:latin typeface="Muli" pitchFamily="2" charset="77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7" name="F7879DC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07019" y="1425912"/>
            <a:ext cx="10430824" cy="5165160"/>
          </a:xfrm>
          <a:prstGeom prst="rect">
            <a:avLst/>
          </a:prstGeom>
        </p:spPr>
      </p:pic>
      <p:pic>
        <p:nvPicPr>
          <p:cNvPr id="1028" name="Picture 4" descr="Image result for video play icon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019" y="6106556"/>
            <a:ext cx="496112" cy="496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6162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019" y="977985"/>
            <a:ext cx="10430824" cy="5613087"/>
          </a:xfrm>
          <a:prstGeom prst="rect">
            <a:avLst/>
          </a:prstGeom>
          <a:solidFill>
            <a:srgbClr val="FFFFFF">
              <a:shade val="85000"/>
            </a:srgbClr>
          </a:solidFill>
          <a:ln w="3175" cap="rnd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contourClr>
              <a:srgbClr val="C0C0C0"/>
            </a:contourClr>
          </a:sp3d>
        </p:spPr>
      </p:pic>
      <p:sp>
        <p:nvSpPr>
          <p:cNvPr id="4" name="TextBox 3"/>
          <p:cNvSpPr txBox="1"/>
          <p:nvPr/>
        </p:nvSpPr>
        <p:spPr>
          <a:xfrm>
            <a:off x="225210" y="263230"/>
            <a:ext cx="7068281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Muli" pitchFamily="2" charset="77"/>
                <a:cs typeface="Arial" panose="020B0604020202020204" pitchFamily="34" charset="0"/>
              </a:rPr>
              <a:t>Early-phase projects (2019)</a:t>
            </a:r>
            <a:br>
              <a:rPr lang="en-US" sz="2800" b="1" dirty="0">
                <a:latin typeface="Muli" pitchFamily="2" charset="77"/>
                <a:cs typeface="Arial" panose="020B0604020202020204" pitchFamily="34" charset="0"/>
              </a:rPr>
            </a:br>
            <a:endParaRPr lang="en-US" sz="2000" b="1" dirty="0">
              <a:latin typeface="Muli" pitchFamily="2" charset="77"/>
              <a:cs typeface="Arial" panose="020B0604020202020204" pitchFamily="34" charset="0"/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endParaRPr lang="en-US" sz="2000" b="1" dirty="0">
              <a:latin typeface="Muli" pitchFamily="2" charset="77"/>
              <a:cs typeface="Arial" panose="020B0604020202020204" pitchFamily="34" charset="0"/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endParaRPr lang="en-US" sz="2000" b="1" dirty="0">
              <a:latin typeface="Muli" pitchFamily="2" charset="77"/>
              <a:cs typeface="Arial" panose="020B0604020202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400" b="1" dirty="0">
              <a:latin typeface="Muli" pitchFamily="2" charset="77"/>
              <a:cs typeface="Arial" panose="020B0604020202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400" b="1" dirty="0">
                <a:latin typeface="Muli" pitchFamily="2" charset="77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7" name="F7879DC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07019" y="1425912"/>
            <a:ext cx="10430824" cy="5165160"/>
          </a:xfrm>
          <a:prstGeom prst="rect">
            <a:avLst/>
          </a:prstGeom>
        </p:spPr>
      </p:pic>
      <p:pic>
        <p:nvPicPr>
          <p:cNvPr id="1028" name="Picture 4" descr="Image result for video play icon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019" y="6106556"/>
            <a:ext cx="496112" cy="496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6831724" y="1672544"/>
            <a:ext cx="5213131" cy="510909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1"/>
            <a:r>
              <a:rPr lang="en-US" sz="2000" dirty="0">
                <a:latin typeface="Muli" pitchFamily="2" charset="77"/>
                <a:cs typeface="Arial" panose="020B0604020202020204" pitchFamily="34" charset="0"/>
              </a:rPr>
              <a:t>Data production starting to be significant</a:t>
            </a:r>
          </a:p>
          <a:p>
            <a:pPr lvl="1"/>
            <a:endParaRPr lang="en-US" sz="2000" dirty="0">
              <a:latin typeface="Muli" pitchFamily="2" charset="77"/>
              <a:cs typeface="Arial" panose="020B0604020202020204" pitchFamily="34" charset="0"/>
            </a:endParaRPr>
          </a:p>
          <a:p>
            <a:pPr lvl="1"/>
            <a:r>
              <a:rPr lang="en-US" sz="2000" dirty="0">
                <a:latin typeface="Muli" pitchFamily="2" charset="77"/>
                <a:cs typeface="Arial" panose="020B0604020202020204" pitchFamily="34" charset="0"/>
              </a:rPr>
              <a:t>Data services very much based on immediate needs</a:t>
            </a:r>
          </a:p>
          <a:p>
            <a:pPr marL="800100" lvl="1" indent="-342900">
              <a:buFontTx/>
              <a:buChar char="-"/>
            </a:pPr>
            <a:r>
              <a:rPr lang="en-US" sz="2000" dirty="0">
                <a:latin typeface="Muli" pitchFamily="2" charset="77"/>
                <a:cs typeface="Arial" panose="020B0604020202020204" pitchFamily="34" charset="0"/>
              </a:rPr>
              <a:t>Data Transfer</a:t>
            </a:r>
            <a:br>
              <a:rPr lang="en-US" sz="2000" dirty="0">
                <a:latin typeface="Muli" pitchFamily="2" charset="77"/>
                <a:cs typeface="Arial" panose="020B0604020202020204" pitchFamily="34" charset="0"/>
              </a:rPr>
            </a:br>
            <a:r>
              <a:rPr lang="en-US" dirty="0">
                <a:latin typeface="Muli" pitchFamily="2" charset="77"/>
                <a:cs typeface="Arial" panose="020B0604020202020204" pitchFamily="34" charset="0"/>
              </a:rPr>
              <a:t>(“too much data for a USB stick”)</a:t>
            </a:r>
          </a:p>
          <a:p>
            <a:pPr marL="800100" lvl="1" indent="-342900">
              <a:buFontTx/>
              <a:buChar char="-"/>
            </a:pPr>
            <a:r>
              <a:rPr lang="en-US" sz="2000" dirty="0">
                <a:latin typeface="Muli" pitchFamily="2" charset="77"/>
                <a:cs typeface="Arial" panose="020B0604020202020204" pitchFamily="34" charset="0"/>
              </a:rPr>
              <a:t>Early Analysis Projects</a:t>
            </a:r>
            <a:br>
              <a:rPr lang="en-US" sz="2000" dirty="0">
                <a:latin typeface="Muli" pitchFamily="2" charset="77"/>
                <a:cs typeface="Arial" panose="020B0604020202020204" pitchFamily="34" charset="0"/>
              </a:rPr>
            </a:br>
            <a:r>
              <a:rPr lang="en-US" dirty="0">
                <a:latin typeface="Muli" pitchFamily="2" charset="77"/>
                <a:cs typeface="Arial" panose="020B0604020202020204" pitchFamily="34" charset="0"/>
              </a:rPr>
              <a:t>(“too much data for my laptop but need to steer experiment online”)</a:t>
            </a:r>
          </a:p>
          <a:p>
            <a:pPr marL="800100" lvl="1" indent="-342900">
              <a:buFontTx/>
              <a:buChar char="-"/>
            </a:pPr>
            <a:r>
              <a:rPr lang="en-US" sz="2000" dirty="0">
                <a:latin typeface="Muli" pitchFamily="2" charset="77"/>
                <a:cs typeface="Arial" panose="020B0604020202020204" pitchFamily="34" charset="0"/>
              </a:rPr>
              <a:t>Early interest in metadata </a:t>
            </a:r>
            <a:r>
              <a:rPr lang="en-US" dirty="0">
                <a:latin typeface="Muli" pitchFamily="2" charset="77"/>
                <a:cs typeface="Arial" panose="020B0604020202020204" pitchFamily="34" charset="0"/>
              </a:rPr>
              <a:t>(“what physical meaning does -32767 have?”)</a:t>
            </a:r>
          </a:p>
          <a:p>
            <a:pPr marL="800100" lvl="1" indent="-342900">
              <a:buFontTx/>
              <a:buChar char="-"/>
            </a:pPr>
            <a:r>
              <a:rPr lang="en-US" sz="2000" dirty="0">
                <a:latin typeface="Muli" pitchFamily="2" charset="77"/>
                <a:cs typeface="Arial" panose="020B0604020202020204" pitchFamily="34" charset="0"/>
              </a:rPr>
              <a:t>Early interest by scientists in data formats</a:t>
            </a:r>
          </a:p>
          <a:p>
            <a:pPr marL="1257300" lvl="2" indent="-342900">
              <a:buFontTx/>
              <a:buChar char="-"/>
            </a:pPr>
            <a:r>
              <a:rPr lang="en-US" dirty="0">
                <a:latin typeface="Muli" pitchFamily="2" charset="77"/>
                <a:cs typeface="Arial" panose="020B0604020202020204" pitchFamily="34" charset="0"/>
              </a:rPr>
              <a:t>Conventions / codes / tools</a:t>
            </a:r>
          </a:p>
          <a:p>
            <a:pPr marL="1257300" lvl="2" indent="-342900">
              <a:buFontTx/>
              <a:buChar char="-"/>
            </a:pPr>
            <a:r>
              <a:rPr lang="en-US" dirty="0">
                <a:latin typeface="Muli" pitchFamily="2" charset="77"/>
                <a:cs typeface="Arial" panose="020B0604020202020204" pitchFamily="34" charset="0"/>
              </a:rPr>
              <a:t>File sizes</a:t>
            </a:r>
          </a:p>
          <a:p>
            <a:pPr marL="1257300" lvl="2" indent="-342900">
              <a:buFontTx/>
              <a:buChar char="-"/>
            </a:pPr>
            <a:r>
              <a:rPr lang="en-US" dirty="0">
                <a:latin typeface="Muli" pitchFamily="2" charset="77"/>
                <a:cs typeface="Arial" panose="020B0604020202020204" pitchFamily="34" charset="0"/>
              </a:rPr>
              <a:t>“Publication-ready” outputs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32915" y="464683"/>
            <a:ext cx="5438775" cy="104775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42192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62454" y="0"/>
            <a:ext cx="91440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769282" y="123256"/>
            <a:ext cx="3336656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Muli" pitchFamily="2" charset="77"/>
                <a:cs typeface="Arial" panose="020B0604020202020204" pitchFamily="34" charset="0"/>
              </a:rPr>
              <a:t>2020+</a:t>
            </a:r>
          </a:p>
          <a:p>
            <a:endParaRPr lang="en-US" sz="2800" dirty="0">
              <a:latin typeface="Muli" pitchFamily="2" charset="77"/>
              <a:cs typeface="Arial" panose="020B0604020202020204" pitchFamily="34" charset="0"/>
            </a:endParaRPr>
          </a:p>
          <a:p>
            <a:r>
              <a:rPr lang="en-US" sz="2000" dirty="0">
                <a:latin typeface="Muli" pitchFamily="2" charset="77"/>
                <a:cs typeface="Arial" panose="020B0604020202020204" pitchFamily="34" charset="0"/>
              </a:rPr>
              <a:t>Consolidated software-defined storage in 01/2020</a:t>
            </a:r>
          </a:p>
          <a:p>
            <a:endParaRPr lang="en-US" sz="2000" dirty="0">
              <a:latin typeface="Muli" pitchFamily="2" charset="77"/>
              <a:cs typeface="Arial" panose="020B0604020202020204" pitchFamily="34" charset="0"/>
            </a:endParaRPr>
          </a:p>
          <a:p>
            <a:r>
              <a:rPr lang="en-US" sz="2000" dirty="0">
                <a:latin typeface="Muli" pitchFamily="2" charset="77"/>
                <a:cs typeface="Arial" panose="020B0604020202020204" pitchFamily="34" charset="0"/>
              </a:rPr>
              <a:t>Early user platform in 2020</a:t>
            </a:r>
          </a:p>
          <a:p>
            <a:endParaRPr lang="en-US" sz="2000" dirty="0">
              <a:latin typeface="Muli" pitchFamily="2" charset="77"/>
              <a:cs typeface="Arial" panose="020B0604020202020204" pitchFamily="34" charset="0"/>
            </a:endParaRPr>
          </a:p>
          <a:p>
            <a:r>
              <a:rPr lang="en-US" sz="2000" dirty="0">
                <a:latin typeface="Muli" pitchFamily="2" charset="77"/>
                <a:cs typeface="Arial" panose="020B0604020202020204" pitchFamily="34" charset="0"/>
              </a:rPr>
              <a:t>“User journey” with most key elements identified, gradual implementation</a:t>
            </a:r>
          </a:p>
          <a:p>
            <a:endParaRPr lang="en-US" sz="2000" dirty="0">
              <a:latin typeface="Muli" pitchFamily="2" charset="77"/>
              <a:cs typeface="Arial" panose="020B0604020202020204" pitchFamily="34" charset="0"/>
            </a:endParaRPr>
          </a:p>
          <a:p>
            <a:r>
              <a:rPr lang="en-US" sz="2000" dirty="0">
                <a:latin typeface="Muli" pitchFamily="2" charset="77"/>
                <a:cs typeface="Arial" panose="020B0604020202020204" pitchFamily="34" charset="0"/>
              </a:rPr>
              <a:t>1-2 significant data sources added/year</a:t>
            </a:r>
          </a:p>
          <a:p>
            <a:endParaRPr lang="en-US" sz="2000" dirty="0">
              <a:latin typeface="Muli" pitchFamily="2" charset="7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0160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Thank you for your attention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4"/>
          </p:nvPr>
        </p:nvSpPr>
        <p:spPr/>
        <p:txBody>
          <a:bodyPr/>
          <a:lstStyle/>
          <a:p>
            <a:r>
              <a:rPr lang="en-US" dirty="0" err="1"/>
              <a:t>florian.gliksohn@eli-laser.eu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0783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62776" y="527964"/>
            <a:ext cx="7310043" cy="538836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b="1" dirty="0">
                <a:latin typeface="Muli"/>
              </a:rPr>
              <a:t>ELI in Brief</a:t>
            </a:r>
            <a:endParaRPr lang="en-GB" sz="3200" b="1" dirty="0">
              <a:latin typeface="Muli"/>
            </a:endParaRPr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id="{50E6BAF2-4D22-AF42-BA4C-D49B769DD6B8}"/>
              </a:ext>
            </a:extLst>
          </p:cNvPr>
          <p:cNvSpPr/>
          <p:nvPr/>
        </p:nvSpPr>
        <p:spPr>
          <a:xfrm>
            <a:off x="7391400" y="1025696"/>
            <a:ext cx="3352800" cy="48066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0E879D66-7E9E-8344-99CC-F9C35258C7FE}"/>
              </a:ext>
            </a:extLst>
          </p:cNvPr>
          <p:cNvSpPr txBox="1"/>
          <p:nvPr/>
        </p:nvSpPr>
        <p:spPr>
          <a:xfrm>
            <a:off x="1447800" y="1434808"/>
            <a:ext cx="4876800" cy="4331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2900" lvl="1" indent="-342900"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GB" altLang="it-IT" sz="2400" dirty="0">
                <a:latin typeface="Muli" pitchFamily="2" charset="77"/>
                <a:ea typeface="Calibri" charset="0"/>
                <a:cs typeface="Calibri" charset="0"/>
                <a:sym typeface="Arial" pitchFamily="34" charset="0"/>
              </a:rPr>
              <a:t>ELI ERIC will be the world</a:t>
            </a:r>
            <a:r>
              <a:rPr lang="en-GB" altLang="fr-FR" sz="2400" dirty="0">
                <a:latin typeface="Muli" pitchFamily="2" charset="77"/>
                <a:ea typeface="Calibri" charset="0"/>
                <a:cs typeface="Calibri" charset="0"/>
                <a:sym typeface="Arial" pitchFamily="34" charset="0"/>
              </a:rPr>
              <a:t>’</a:t>
            </a:r>
            <a:r>
              <a:rPr lang="en-GB" altLang="it-IT" sz="2400" dirty="0">
                <a:latin typeface="Muli" pitchFamily="2" charset="77"/>
                <a:ea typeface="Calibri" charset="0"/>
                <a:cs typeface="Calibri" charset="0"/>
                <a:sym typeface="Arial" pitchFamily="34" charset="0"/>
              </a:rPr>
              <a:t>s most advanced</a:t>
            </a:r>
            <a:r>
              <a:rPr lang="en-GB" altLang="it-IT" sz="2400" b="1" dirty="0">
                <a:latin typeface="Muli" pitchFamily="2" charset="77"/>
                <a:ea typeface="Calibri" charset="0"/>
                <a:cs typeface="Calibri" charset="0"/>
                <a:sym typeface="Arial" pitchFamily="34" charset="0"/>
              </a:rPr>
              <a:t> laser research infrastructure</a:t>
            </a:r>
          </a:p>
          <a:p>
            <a:pPr marL="342900" lvl="1" indent="-342900"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GB" altLang="it-IT" sz="2400" dirty="0">
                <a:solidFill>
                  <a:srgbClr val="171616"/>
                </a:solidFill>
                <a:latin typeface="Muli" pitchFamily="2" charset="77"/>
                <a:ea typeface="Calibri" charset="0"/>
                <a:cs typeface="Calibri" charset="0"/>
                <a:sym typeface="Arial" pitchFamily="34" charset="0"/>
              </a:rPr>
              <a:t>First </a:t>
            </a:r>
            <a:r>
              <a:rPr lang="en-GB" altLang="it-IT" sz="2400" b="1" dirty="0">
                <a:solidFill>
                  <a:srgbClr val="171616"/>
                </a:solidFill>
                <a:latin typeface="Muli" pitchFamily="2" charset="77"/>
                <a:ea typeface="Calibri" charset="0"/>
                <a:cs typeface="Calibri" charset="0"/>
                <a:sym typeface="Arial" pitchFamily="34" charset="0"/>
              </a:rPr>
              <a:t>international research infrastructure</a:t>
            </a:r>
            <a:r>
              <a:rPr lang="en-GB" altLang="it-IT" sz="2400" dirty="0">
                <a:solidFill>
                  <a:srgbClr val="171616"/>
                </a:solidFill>
                <a:latin typeface="Muli" pitchFamily="2" charset="77"/>
                <a:ea typeface="Calibri" charset="0"/>
                <a:cs typeface="Calibri" charset="0"/>
                <a:sym typeface="Arial" pitchFamily="34" charset="0"/>
              </a:rPr>
              <a:t> built completely in </a:t>
            </a:r>
            <a:r>
              <a:rPr lang="en-GB" altLang="it-IT" sz="2400" b="1" dirty="0">
                <a:solidFill>
                  <a:srgbClr val="171616"/>
                </a:solidFill>
                <a:latin typeface="Muli" pitchFamily="2" charset="77"/>
                <a:ea typeface="Calibri" charset="0"/>
                <a:cs typeface="Calibri" charset="0"/>
                <a:sym typeface="Arial" pitchFamily="34" charset="0"/>
              </a:rPr>
              <a:t>Central Europe </a:t>
            </a:r>
          </a:p>
          <a:p>
            <a:pPr marL="342900" lvl="1" indent="-342900"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GB" altLang="it-IT" sz="2400" dirty="0">
                <a:solidFill>
                  <a:srgbClr val="171616"/>
                </a:solidFill>
                <a:latin typeface="Muli" pitchFamily="2" charset="77"/>
                <a:ea typeface="Calibri" charset="0"/>
                <a:cs typeface="Calibri" charset="0"/>
                <a:sym typeface="Arial" pitchFamily="34" charset="0"/>
              </a:rPr>
              <a:t>Funded in synergy between </a:t>
            </a:r>
            <a:r>
              <a:rPr lang="en-GB" altLang="it-IT" sz="2400" b="1" dirty="0">
                <a:solidFill>
                  <a:srgbClr val="171616"/>
                </a:solidFill>
                <a:latin typeface="Muli" pitchFamily="2" charset="77"/>
                <a:ea typeface="Calibri" charset="0"/>
                <a:cs typeface="Calibri" charset="0"/>
                <a:sym typeface="Arial" pitchFamily="34" charset="0"/>
              </a:rPr>
              <a:t>ESIF, National and Framework</a:t>
            </a:r>
            <a:r>
              <a:rPr lang="en-GB" altLang="it-IT" sz="2400" dirty="0">
                <a:solidFill>
                  <a:srgbClr val="171616"/>
                </a:solidFill>
                <a:latin typeface="Muli" pitchFamily="2" charset="77"/>
                <a:ea typeface="Calibri" charset="0"/>
                <a:cs typeface="Calibri" charset="0"/>
                <a:sym typeface="Arial" pitchFamily="34" charset="0"/>
              </a:rPr>
              <a:t> funds, after </a:t>
            </a:r>
            <a:r>
              <a:rPr lang="en-GB" altLang="it-IT" sz="2400" b="1" dirty="0">
                <a:solidFill>
                  <a:srgbClr val="171616"/>
                </a:solidFill>
                <a:latin typeface="Muli" pitchFamily="2" charset="77"/>
                <a:ea typeface="Calibri" charset="0"/>
                <a:cs typeface="Calibri" charset="0"/>
                <a:sym typeface="Arial" pitchFamily="34" charset="0"/>
              </a:rPr>
              <a:t>EU approval </a:t>
            </a:r>
            <a:r>
              <a:rPr lang="en-GB" altLang="it-IT" sz="2400" dirty="0">
                <a:solidFill>
                  <a:srgbClr val="171616"/>
                </a:solidFill>
                <a:latin typeface="Muli" pitchFamily="2" charset="77"/>
                <a:ea typeface="Calibri" charset="0"/>
                <a:cs typeface="Calibri" charset="0"/>
                <a:sym typeface="Arial" pitchFamily="34" charset="0"/>
              </a:rPr>
              <a:t>and delivered through a community effort</a:t>
            </a:r>
            <a:endParaRPr lang="en-GB" altLang="it-IT" sz="2400" b="1" dirty="0">
              <a:solidFill>
                <a:srgbClr val="171616"/>
              </a:solidFill>
              <a:latin typeface="Muli" pitchFamily="2" charset="77"/>
              <a:ea typeface="Calibri" charset="0"/>
              <a:cs typeface="Calibri" charset="0"/>
              <a:sym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96273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">
            <a:extLst>
              <a:ext uri="{FF2B5EF4-FFF2-40B4-BE49-F238E27FC236}">
                <a16:creationId xmlns:a16="http://schemas.microsoft.com/office/drawing/2014/main" id="{D94363BA-99D4-D04E-805A-1A0C0F2DE89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74" t="19147" r="11536" b="18755"/>
          <a:stretch/>
        </p:blipFill>
        <p:spPr>
          <a:xfrm>
            <a:off x="0" y="1"/>
            <a:ext cx="12192001" cy="6858000"/>
          </a:xfrm>
          <a:prstGeom prst="rect">
            <a:avLst/>
          </a:prstGeom>
        </p:spPr>
      </p:pic>
      <p:sp>
        <p:nvSpPr>
          <p:cNvPr id="14" name="Text Box 3">
            <a:extLst>
              <a:ext uri="{FF2B5EF4-FFF2-40B4-BE49-F238E27FC236}">
                <a16:creationId xmlns:a16="http://schemas.microsoft.com/office/drawing/2014/main" id="{0DAC5F84-75AF-F146-9719-6F95F2D165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304800" y="5532700"/>
            <a:ext cx="6091707" cy="1200329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>
            <a:spAutoFit/>
          </a:bodyPr>
          <a:lstStyle/>
          <a:p>
            <a:pPr algn="r" defTabSz="457200">
              <a:defRPr/>
            </a:pPr>
            <a:r>
              <a:rPr lang="hu-HU" sz="2400" b="1" i="1" dirty="0">
                <a:solidFill>
                  <a:schemeClr val="bg1"/>
                </a:solidFill>
                <a:latin typeface="Muli" pitchFamily="2" charset="77"/>
                <a:ea typeface="Calibri" charset="0"/>
                <a:cs typeface="Calibri" charset="0"/>
              </a:rPr>
              <a:t>X-UV and X-</a:t>
            </a:r>
            <a:r>
              <a:rPr lang="hu-HU" sz="2400" b="1" i="1" dirty="0" err="1">
                <a:solidFill>
                  <a:schemeClr val="bg1"/>
                </a:solidFill>
                <a:latin typeface="Muli" pitchFamily="2" charset="77"/>
                <a:ea typeface="Calibri" charset="0"/>
                <a:cs typeface="Calibri" charset="0"/>
              </a:rPr>
              <a:t>ray</a:t>
            </a:r>
            <a:r>
              <a:rPr lang="hu-HU" sz="2400" b="1" i="1" dirty="0">
                <a:solidFill>
                  <a:schemeClr val="bg1"/>
                </a:solidFill>
                <a:latin typeface="Muli" pitchFamily="2" charset="77"/>
                <a:ea typeface="Calibri" charset="0"/>
                <a:cs typeface="Calibri" charset="0"/>
              </a:rPr>
              <a:t> </a:t>
            </a:r>
            <a:r>
              <a:rPr lang="hu-HU" sz="2400" b="1" i="1" dirty="0" err="1">
                <a:solidFill>
                  <a:schemeClr val="bg1"/>
                </a:solidFill>
                <a:latin typeface="Muli" pitchFamily="2" charset="77"/>
                <a:ea typeface="Calibri" charset="0"/>
                <a:cs typeface="Calibri" charset="0"/>
              </a:rPr>
              <a:t>fs</a:t>
            </a:r>
            <a:r>
              <a:rPr lang="hu-HU" sz="2400" b="1" i="1" dirty="0">
                <a:solidFill>
                  <a:schemeClr val="bg1"/>
                </a:solidFill>
                <a:latin typeface="Muli" pitchFamily="2" charset="77"/>
                <a:ea typeface="Calibri" charset="0"/>
                <a:cs typeface="Calibri" charset="0"/>
              </a:rPr>
              <a:t>/</a:t>
            </a:r>
            <a:r>
              <a:rPr lang="hu-HU" sz="2400" b="1" i="1" dirty="0" err="1">
                <a:solidFill>
                  <a:schemeClr val="bg1"/>
                </a:solidFill>
                <a:latin typeface="Muli" pitchFamily="2" charset="77"/>
                <a:ea typeface="Calibri" charset="0"/>
                <a:cs typeface="Calibri" charset="0"/>
              </a:rPr>
              <a:t>atto-pulses</a:t>
            </a:r>
            <a:r>
              <a:rPr lang="hu-HU" sz="2400" b="1" i="1" dirty="0">
                <a:solidFill>
                  <a:schemeClr val="bg1"/>
                </a:solidFill>
                <a:latin typeface="Muli" pitchFamily="2" charset="77"/>
                <a:ea typeface="Calibri" charset="0"/>
                <a:cs typeface="Calibri" charset="0"/>
              </a:rPr>
              <a:t>, </a:t>
            </a:r>
            <a:r>
              <a:rPr lang="hu-HU" sz="2400" b="1" i="1" dirty="0" err="1">
                <a:solidFill>
                  <a:schemeClr val="bg1"/>
                </a:solidFill>
                <a:latin typeface="Muli" pitchFamily="2" charset="77"/>
                <a:ea typeface="Calibri" charset="0"/>
                <a:cs typeface="Calibri" charset="0"/>
              </a:rPr>
              <a:t>for</a:t>
            </a:r>
            <a:r>
              <a:rPr lang="hu-HU" sz="2400" b="1" i="1" dirty="0">
                <a:solidFill>
                  <a:schemeClr val="bg1"/>
                </a:solidFill>
                <a:latin typeface="Muli" pitchFamily="2" charset="77"/>
                <a:ea typeface="Calibri" charset="0"/>
                <a:cs typeface="Calibri" charset="0"/>
              </a:rPr>
              <a:t> </a:t>
            </a:r>
            <a:r>
              <a:rPr lang="en-GB" sz="2400" b="1" i="1" dirty="0">
                <a:solidFill>
                  <a:schemeClr val="bg1"/>
                </a:solidFill>
                <a:latin typeface="Muli" pitchFamily="2" charset="77"/>
                <a:ea typeface="Calibri" charset="0"/>
                <a:cs typeface="Calibri" charset="0"/>
              </a:rPr>
              <a:t>temporal investigation of dynamics in atoms, molecules, plasmas and solids.</a:t>
            </a:r>
            <a:endParaRPr lang="hu-HU" sz="2400" b="1" i="1" dirty="0">
              <a:solidFill>
                <a:schemeClr val="bg1"/>
              </a:solidFill>
              <a:latin typeface="Muli" pitchFamily="2" charset="77"/>
              <a:ea typeface="Calibri" charset="0"/>
              <a:cs typeface="Calibri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87846" y="124971"/>
            <a:ext cx="7310043" cy="538836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b="1" dirty="0">
                <a:solidFill>
                  <a:schemeClr val="bg1"/>
                </a:solidFill>
                <a:latin typeface="Muli"/>
              </a:rPr>
              <a:t>ELI-ALPS</a:t>
            </a:r>
            <a:endParaRPr lang="en-GB" sz="3200" b="1" dirty="0">
              <a:solidFill>
                <a:schemeClr val="bg1"/>
              </a:solidFill>
              <a:latin typeface="Muli"/>
            </a:endParaRPr>
          </a:p>
        </p:txBody>
      </p:sp>
    </p:spTree>
    <p:extLst>
      <p:ext uri="{BB962C8B-B14F-4D97-AF65-F5344CB8AC3E}">
        <p14:creationId xmlns:p14="http://schemas.microsoft.com/office/powerpoint/2010/main" val="16077000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DC47058-07C9-F84B-A519-9AFE0A59732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8675" t="18574" r="15437" b="1992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ext Box 3">
            <a:extLst>
              <a:ext uri="{FF2B5EF4-FFF2-40B4-BE49-F238E27FC236}">
                <a16:creationId xmlns:a16="http://schemas.microsoft.com/office/drawing/2014/main" id="{089ED9EA-2D79-F84B-AD61-86C78015D4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0" y="5811773"/>
            <a:ext cx="7082307" cy="83099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>
            <a:spAutoFit/>
          </a:bodyPr>
          <a:lstStyle/>
          <a:p>
            <a:pPr algn="r" defTabSz="457200">
              <a:defRPr/>
            </a:pPr>
            <a:r>
              <a:rPr lang="en-US" sz="2400" b="1" i="1" dirty="0">
                <a:solidFill>
                  <a:schemeClr val="bg1"/>
                </a:solidFill>
                <a:latin typeface="Muli" pitchFamily="2" charset="77"/>
                <a:ea typeface="Calibri" charset="0"/>
                <a:cs typeface="Calibri" charset="0"/>
              </a:rPr>
              <a:t>The forefront of high-intensity, high-energy density, short-pulse laser systems  </a:t>
            </a:r>
            <a:endParaRPr lang="hu-HU" sz="2400" b="1" i="1" dirty="0">
              <a:solidFill>
                <a:schemeClr val="bg1"/>
              </a:solidFill>
              <a:latin typeface="Muli" pitchFamily="2" charset="77"/>
              <a:ea typeface="Calibri" charset="0"/>
              <a:cs typeface="Calibri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553432F-78DF-8147-B1FA-02A2C2815372}"/>
              </a:ext>
            </a:extLst>
          </p:cNvPr>
          <p:cNvSpPr txBox="1">
            <a:spLocks/>
          </p:cNvSpPr>
          <p:nvPr/>
        </p:nvSpPr>
        <p:spPr>
          <a:xfrm>
            <a:off x="287846" y="124971"/>
            <a:ext cx="7310043" cy="538836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b="1" dirty="0">
                <a:solidFill>
                  <a:schemeClr val="bg1"/>
                </a:solidFill>
                <a:latin typeface="Muli"/>
              </a:rPr>
              <a:t>ELI BEAMLINES</a:t>
            </a:r>
            <a:endParaRPr lang="en-GB" sz="3200" b="1" dirty="0">
              <a:solidFill>
                <a:schemeClr val="bg1"/>
              </a:solidFill>
              <a:latin typeface="Muli"/>
            </a:endParaRPr>
          </a:p>
        </p:txBody>
      </p:sp>
    </p:spTree>
    <p:extLst>
      <p:ext uri="{BB962C8B-B14F-4D97-AF65-F5344CB8AC3E}">
        <p14:creationId xmlns:p14="http://schemas.microsoft.com/office/powerpoint/2010/main" val="32457197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62776" y="527964"/>
            <a:ext cx="7310043" cy="538836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b="1" dirty="0">
                <a:latin typeface="Muli"/>
              </a:rPr>
              <a:t>ELI Timeline</a:t>
            </a:r>
            <a:endParaRPr lang="en-GB" sz="3200" b="1" dirty="0">
              <a:latin typeface="Muli"/>
            </a:endParaRPr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3E26ADB4-7379-1A48-A825-6EB2B9174956}"/>
              </a:ext>
            </a:extLst>
          </p:cNvPr>
          <p:cNvSpPr txBox="1">
            <a:spLocks/>
          </p:cNvSpPr>
          <p:nvPr/>
        </p:nvSpPr>
        <p:spPr>
          <a:xfrm>
            <a:off x="6316222" y="5340637"/>
            <a:ext cx="338709" cy="281910"/>
          </a:xfrm>
          <a:prstGeom prst="rect">
            <a:avLst/>
          </a:prstGeom>
        </p:spPr>
        <p:txBody>
          <a:bodyPr vert="horz" lIns="78203" tIns="39101" rIns="78203" bIns="39101" rtlCol="0" anchor="ctr"/>
          <a:lstStyle>
            <a:defPPr>
              <a:defRPr lang="cs-CZ"/>
            </a:defPPr>
            <a:lvl1pPr marL="0" algn="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lang="en-US" sz="855" kern="1200" smtClean="0">
                <a:solidFill>
                  <a:schemeClr val="bg1"/>
                </a:solidFill>
                <a:latin typeface="+mn-lt"/>
                <a:ea typeface="+mn-ea"/>
                <a:cs typeface="Arial" charset="0"/>
              </a:defRPr>
            </a:lvl1pPr>
            <a:lvl2pPr marL="445971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891944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37915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783886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29859" algn="l" defTabSz="891944" rtl="0" eaLnBrk="1" latinLnBrk="0" hangingPunct="1">
              <a:defRPr sz="18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675830" algn="l" defTabSz="891944" rtl="0" eaLnBrk="1" latinLnBrk="0" hangingPunct="1">
              <a:defRPr sz="18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121802" algn="l" defTabSz="891944" rtl="0" eaLnBrk="1" latinLnBrk="0" hangingPunct="1">
              <a:defRPr sz="18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567774" algn="l" defTabSz="891944" rtl="0" eaLnBrk="1" latinLnBrk="0" hangingPunct="1">
              <a:defRPr sz="18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fld id="{B584B31C-C8E6-4C46-847A-471BE8E42805}" type="slidenum">
              <a:rPr lang="en-GB" smtClean="0">
                <a:latin typeface="Calibri Light" panose="020F0302020204030204" pitchFamily="34" charset="0"/>
                <a:cs typeface="Calibri Light" panose="020F0302020204030204" pitchFamily="34" charset="0"/>
              </a:rPr>
              <a:pPr/>
              <a:t>5</a:t>
            </a:fld>
            <a:endParaRPr lang="en-GB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7" name="Date Placeholder 2">
            <a:extLst>
              <a:ext uri="{FF2B5EF4-FFF2-40B4-BE49-F238E27FC236}">
                <a16:creationId xmlns:a16="http://schemas.microsoft.com/office/drawing/2014/main" id="{72FA9124-006F-7D44-A635-C8C0A72541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037594" y="5496249"/>
            <a:ext cx="615768" cy="326517"/>
          </a:xfrm>
        </p:spPr>
        <p:txBody>
          <a:bodyPr/>
          <a:lstStyle/>
          <a:p>
            <a: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  <a:t>17-Sep-19</a:t>
            </a:r>
            <a:endParaRPr lang="cs-CZ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B36635A-56E6-9140-BC05-BAAB75FBF3EA}"/>
              </a:ext>
            </a:extLst>
          </p:cNvPr>
          <p:cNvGrpSpPr/>
          <p:nvPr/>
        </p:nvGrpSpPr>
        <p:grpSpPr>
          <a:xfrm>
            <a:off x="1066800" y="1142671"/>
            <a:ext cx="9144001" cy="4680095"/>
            <a:chOff x="-1" y="1243013"/>
            <a:chExt cx="9144001" cy="4680095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554AB99-F463-3941-96CC-67314CBC571F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9073" y="4016682"/>
              <a:ext cx="277096" cy="277096"/>
            </a:xfrm>
            <a:prstGeom prst="rect">
              <a:avLst/>
            </a:prstGeom>
            <a:noFill/>
            <a:ln>
              <a:noFill/>
            </a:ln>
            <a:effectLst>
              <a:outerShdw blurRad="177800" dist="114300" dir="2700000" algn="ctr" rotWithShape="0">
                <a:schemeClr val="bg2">
                  <a:alpha val="40999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chemeClr val="tx1"/>
                  </a:solidFill>
                  <a:round/>
                  <a:headEnd/>
                  <a:tailEnd/>
                </a14:hiddenLine>
              </a:ext>
            </a:extLst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B97A82DD-9FD4-8D4C-9955-2C1C5AB1E7E7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25413" y="3448106"/>
              <a:ext cx="277096" cy="277096"/>
            </a:xfrm>
            <a:prstGeom prst="rect">
              <a:avLst/>
            </a:prstGeom>
            <a:noFill/>
            <a:ln>
              <a:noFill/>
            </a:ln>
            <a:effectLst>
              <a:outerShdw blurRad="177800" dist="114300" dir="2700000" algn="ctr" rotWithShape="0">
                <a:schemeClr val="bg2">
                  <a:alpha val="40999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chemeClr val="tx1"/>
                  </a:solidFill>
                  <a:round/>
                  <a:headEnd/>
                  <a:tailEnd/>
                </a14:hiddenLine>
              </a:ext>
            </a:extLst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5AB3311D-800B-1543-AF42-F7AA762577AB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68385" y="3448107"/>
              <a:ext cx="277096" cy="277096"/>
            </a:xfrm>
            <a:prstGeom prst="rect">
              <a:avLst/>
            </a:prstGeom>
            <a:noFill/>
            <a:ln>
              <a:noFill/>
            </a:ln>
            <a:effectLst>
              <a:outerShdw blurRad="177800" dist="114300" dir="2700000" algn="ctr" rotWithShape="0">
                <a:schemeClr val="bg2">
                  <a:alpha val="40999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chemeClr val="tx1"/>
                  </a:solidFill>
                  <a:round/>
                  <a:headEnd/>
                  <a:tailEnd/>
                </a14:hiddenLine>
              </a:ext>
            </a:extLst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072BAFC8-BCF6-A940-A899-7AABB2F4267F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9073" y="3448107"/>
              <a:ext cx="277096" cy="277096"/>
            </a:xfrm>
            <a:prstGeom prst="rect">
              <a:avLst/>
            </a:prstGeom>
            <a:noFill/>
            <a:ln>
              <a:noFill/>
            </a:ln>
            <a:effectLst>
              <a:outerShdw blurRad="177800" dist="114300" dir="2700000" algn="ctr" rotWithShape="0">
                <a:schemeClr val="bg2">
                  <a:alpha val="40999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chemeClr val="tx1"/>
                  </a:solidFill>
                  <a:round/>
                  <a:headEnd/>
                  <a:tailEnd/>
                </a14:hiddenLine>
              </a:ext>
            </a:extLst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A2F8661-8FE0-134E-A69D-645BA4D04D07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2052" y="3448107"/>
              <a:ext cx="277096" cy="277096"/>
            </a:xfrm>
            <a:prstGeom prst="rect">
              <a:avLst/>
            </a:prstGeom>
            <a:noFill/>
            <a:ln>
              <a:noFill/>
            </a:ln>
            <a:effectLst>
              <a:outerShdw blurRad="177800" dist="114300" dir="2700000" algn="ctr" rotWithShape="0">
                <a:schemeClr val="bg2">
                  <a:alpha val="40999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chemeClr val="tx1"/>
                  </a:solidFill>
                  <a:round/>
                  <a:headEnd/>
                  <a:tailEnd/>
                </a14:hiddenLine>
              </a:ext>
            </a:extLst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5CC06277-16C3-1342-B92D-F03156B7CCE7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54718" y="3454000"/>
              <a:ext cx="277096" cy="277096"/>
            </a:xfrm>
            <a:prstGeom prst="rect">
              <a:avLst/>
            </a:prstGeom>
            <a:noFill/>
            <a:ln>
              <a:noFill/>
            </a:ln>
            <a:effectLst>
              <a:outerShdw blurRad="177800" dist="114300" dir="2700000" algn="ctr" rotWithShape="0">
                <a:schemeClr val="bg2">
                  <a:alpha val="40999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chemeClr val="tx1"/>
                  </a:solidFill>
                  <a:round/>
                  <a:headEnd/>
                  <a:tailEnd/>
                </a14:hiddenLine>
              </a:ext>
            </a:extLst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8641F547-5516-9640-8AAA-58C51F4DF800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16024" y="2383658"/>
              <a:ext cx="277096" cy="277096"/>
            </a:xfrm>
            <a:prstGeom prst="rect">
              <a:avLst/>
            </a:prstGeom>
            <a:noFill/>
            <a:ln>
              <a:noFill/>
            </a:ln>
            <a:effectLst>
              <a:outerShdw blurRad="177800" dist="114300" dir="2700000" algn="ctr" rotWithShape="0">
                <a:schemeClr val="bg2">
                  <a:alpha val="40999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chemeClr val="tx1"/>
                  </a:solidFill>
                  <a:round/>
                  <a:headEnd/>
                  <a:tailEnd/>
                </a14:hiddenLine>
              </a:ext>
            </a:extLst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8C0288D2-4F45-C144-A041-819A23731C60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2052" y="4024088"/>
              <a:ext cx="277096" cy="277096"/>
            </a:xfrm>
            <a:prstGeom prst="rect">
              <a:avLst/>
            </a:prstGeom>
            <a:noFill/>
            <a:ln>
              <a:noFill/>
            </a:ln>
            <a:effectLst>
              <a:outerShdw blurRad="177800" dist="114300" dir="2700000" algn="ctr" rotWithShape="0">
                <a:schemeClr val="bg2">
                  <a:alpha val="40999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chemeClr val="tx1"/>
                  </a:solidFill>
                  <a:round/>
                  <a:headEnd/>
                  <a:tailEnd/>
                </a14:hiddenLine>
              </a:ext>
            </a:extLst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D5C80E8B-4117-AA41-AB20-3B5A38F87452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02866" y="3251011"/>
              <a:ext cx="277096" cy="277096"/>
            </a:xfrm>
            <a:prstGeom prst="rect">
              <a:avLst/>
            </a:prstGeom>
            <a:noFill/>
            <a:ln>
              <a:noFill/>
            </a:ln>
            <a:effectLst>
              <a:outerShdw blurRad="177800" dist="114300" dir="2700000" algn="ctr" rotWithShape="0">
                <a:schemeClr val="bg2">
                  <a:alpha val="40999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chemeClr val="tx1"/>
                  </a:solidFill>
                  <a:round/>
                  <a:headEnd/>
                  <a:tailEnd/>
                </a14:hiddenLine>
              </a:ext>
            </a:extLst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D6509D7B-6120-CF48-9FDA-691B1DEEA524}"/>
                </a:ext>
              </a:extLst>
            </p:cNvPr>
            <p:cNvPicPr>
              <a:picLocks/>
            </p:cNvPicPr>
            <p:nvPr/>
          </p:nvPicPr>
          <p:blipFill>
            <a:blip r:embed="rId11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812183" y="4061669"/>
              <a:ext cx="277096" cy="277096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0530F24E-D5CA-D94A-A247-8B0DCDED0D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854380" y="4016663"/>
              <a:ext cx="275614" cy="277096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B9BAD6C3-EC07-AA4A-A108-4B3A28204B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325354" y="4005295"/>
              <a:ext cx="278522" cy="277096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1DDF0A33-E866-834D-9CC9-99B30C0A5F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371081" y="4012293"/>
              <a:ext cx="276873" cy="277096"/>
            </a:xfrm>
            <a:prstGeom prst="rect">
              <a:avLst/>
            </a:prstGeom>
          </p:spPr>
        </p:pic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E6854690-9ACE-074F-92FB-18D115A53F54}"/>
                </a:ext>
              </a:extLst>
            </p:cNvPr>
            <p:cNvSpPr/>
            <p:nvPr/>
          </p:nvSpPr>
          <p:spPr>
            <a:xfrm>
              <a:off x="4725959" y="5646011"/>
              <a:ext cx="277096" cy="27709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39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F7A1EAB1-D387-C54B-B5AD-BE18ADD11626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72074" y="5641427"/>
              <a:ext cx="277096" cy="277096"/>
            </a:xfrm>
            <a:prstGeom prst="rect">
              <a:avLst/>
            </a:prstGeom>
            <a:noFill/>
            <a:ln>
              <a:noFill/>
            </a:ln>
            <a:effectLst>
              <a:outerShdw blurRad="177800" dist="114300" dir="2700000" algn="ctr" rotWithShape="0">
                <a:schemeClr val="bg2">
                  <a:alpha val="40999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chemeClr val="tx1"/>
                  </a:solidFill>
                  <a:round/>
                  <a:headEnd/>
                  <a:tailEnd/>
                </a14:hiddenLine>
              </a:ext>
            </a:extLst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D99EEEE9-EB1C-F944-B723-8B5D990CE623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4873" y="5646012"/>
              <a:ext cx="277096" cy="277096"/>
            </a:xfrm>
            <a:prstGeom prst="rect">
              <a:avLst/>
            </a:prstGeom>
            <a:noFill/>
            <a:ln>
              <a:noFill/>
            </a:ln>
            <a:effectLst>
              <a:outerShdw blurRad="177800" dist="114300" dir="2700000" algn="ctr" rotWithShape="0">
                <a:schemeClr val="bg2">
                  <a:alpha val="40999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chemeClr val="tx1"/>
                  </a:solidFill>
                  <a:round/>
                  <a:headEnd/>
                  <a:tailEnd/>
                </a14:hiddenLine>
              </a:ext>
            </a:extLst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23AB11EE-8FAE-7F43-9EB7-AFECB1BE0FFF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57852" y="5646012"/>
              <a:ext cx="277096" cy="277096"/>
            </a:xfrm>
            <a:prstGeom prst="rect">
              <a:avLst/>
            </a:prstGeom>
            <a:noFill/>
            <a:ln>
              <a:noFill/>
            </a:ln>
            <a:effectLst>
              <a:outerShdw blurRad="177800" dist="114300" dir="2700000" algn="ctr" rotWithShape="0">
                <a:schemeClr val="bg2">
                  <a:alpha val="40999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chemeClr val="tx1"/>
                  </a:solidFill>
                  <a:round/>
                  <a:headEnd/>
                  <a:tailEnd/>
                </a14:hiddenLine>
              </a:ext>
            </a:extLst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972FAB5A-D043-C745-99F2-E79FFFDD7319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18536" y="5644936"/>
              <a:ext cx="277096" cy="277096"/>
            </a:xfrm>
            <a:prstGeom prst="rect">
              <a:avLst/>
            </a:prstGeom>
            <a:noFill/>
            <a:ln>
              <a:noFill/>
            </a:ln>
            <a:effectLst>
              <a:outerShdw blurRad="177800" dist="114300" dir="2700000" algn="ctr" rotWithShape="0">
                <a:schemeClr val="bg2">
                  <a:alpha val="40999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chemeClr val="tx1"/>
                  </a:solidFill>
                  <a:round/>
                  <a:headEnd/>
                  <a:tailEnd/>
                </a14:hiddenLine>
              </a:ext>
            </a:extLst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A266E7BA-BA84-B741-AEC0-530E95990047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97519" y="4158029"/>
              <a:ext cx="277096" cy="277096"/>
            </a:xfrm>
            <a:prstGeom prst="rect">
              <a:avLst/>
            </a:prstGeom>
            <a:noFill/>
            <a:ln>
              <a:noFill/>
            </a:ln>
            <a:effectLst>
              <a:outerShdw blurRad="177800" dist="114300" dir="2700000" algn="ctr" rotWithShape="0">
                <a:schemeClr val="bg2">
                  <a:alpha val="40999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chemeClr val="tx1"/>
                  </a:solidFill>
                  <a:round/>
                  <a:headEnd/>
                  <a:tailEnd/>
                </a14:hiddenLine>
              </a:ext>
            </a:extLst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65C45320-4468-3B41-95F2-649894D54F83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25381" y="4156047"/>
              <a:ext cx="277096" cy="277096"/>
            </a:xfrm>
            <a:prstGeom prst="rect">
              <a:avLst/>
            </a:prstGeom>
            <a:noFill/>
            <a:ln>
              <a:noFill/>
            </a:ln>
            <a:effectLst>
              <a:outerShdw blurRad="177800" dist="114300" dir="2700000" algn="ctr" rotWithShape="0">
                <a:schemeClr val="bg2">
                  <a:alpha val="40999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chemeClr val="tx1"/>
                  </a:solidFill>
                  <a:round/>
                  <a:headEnd/>
                  <a:tailEnd/>
                </a14:hiddenLine>
              </a:ext>
            </a:extLst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CCA8CC00-5755-7243-8ECB-67B847C995E0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97519" y="3741659"/>
              <a:ext cx="277096" cy="277096"/>
            </a:xfrm>
            <a:prstGeom prst="rect">
              <a:avLst/>
            </a:prstGeom>
            <a:noFill/>
            <a:ln>
              <a:noFill/>
            </a:ln>
            <a:effectLst>
              <a:outerShdw blurRad="177800" dist="114300" dir="2700000" algn="ctr" rotWithShape="0">
                <a:schemeClr val="bg2">
                  <a:alpha val="40999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chemeClr val="tx1"/>
                  </a:solidFill>
                  <a:round/>
                  <a:headEnd/>
                  <a:tailEnd/>
                </a14:hiddenLine>
              </a:ext>
            </a:extLst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3A110456-E1B5-244A-8E03-AB4F13EB45DA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58808" y="4151999"/>
              <a:ext cx="277096" cy="277096"/>
            </a:xfrm>
            <a:prstGeom prst="rect">
              <a:avLst/>
            </a:prstGeom>
            <a:noFill/>
            <a:ln>
              <a:noFill/>
            </a:ln>
            <a:effectLst>
              <a:outerShdw blurRad="177800" dist="114300" dir="2700000" algn="ctr" rotWithShape="0">
                <a:schemeClr val="bg2">
                  <a:alpha val="40999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chemeClr val="tx1"/>
                  </a:solidFill>
                  <a:round/>
                  <a:headEnd/>
                  <a:tailEnd/>
                </a14:hiddenLine>
              </a:ext>
            </a:extLst>
          </p:spPr>
        </p:pic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6BFA9E9D-9B8C-884D-BED5-6B8CBC0DDB3B}"/>
                </a:ext>
              </a:extLst>
            </p:cNvPr>
            <p:cNvGrpSpPr/>
            <p:nvPr/>
          </p:nvGrpSpPr>
          <p:grpSpPr>
            <a:xfrm>
              <a:off x="-1" y="1243013"/>
              <a:ext cx="9144001" cy="4346865"/>
              <a:chOff x="1703512" y="1176657"/>
              <a:chExt cx="9519702" cy="4590403"/>
            </a:xfrm>
          </p:grpSpPr>
          <p:cxnSp>
            <p:nvCxnSpPr>
              <p:cNvPr id="41" name="Connecteur droit avec flèche 127">
                <a:extLst>
                  <a:ext uri="{FF2B5EF4-FFF2-40B4-BE49-F238E27FC236}">
                    <a16:creationId xmlns:a16="http://schemas.microsoft.com/office/drawing/2014/main" id="{AFD59374-86EA-3843-87AE-4D640D8EE9E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27848" y="1556793"/>
                <a:ext cx="4180644" cy="0"/>
              </a:xfrm>
              <a:prstGeom prst="straightConnector1">
                <a:avLst/>
              </a:prstGeom>
              <a:ln w="28575">
                <a:solidFill>
                  <a:srgbClr val="E24D2A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42" name="Connecteur droit avec flèche 78">
                <a:extLst>
                  <a:ext uri="{FF2B5EF4-FFF2-40B4-BE49-F238E27FC236}">
                    <a16:creationId xmlns:a16="http://schemas.microsoft.com/office/drawing/2014/main" id="{3E1D2A6F-9FBF-6B4A-A223-4EB1D1368EFE}"/>
                  </a:ext>
                </a:extLst>
              </p:cNvPr>
              <p:cNvCxnSpPr/>
              <p:nvPr/>
            </p:nvCxnSpPr>
            <p:spPr>
              <a:xfrm>
                <a:off x="1847528" y="1556793"/>
                <a:ext cx="2736304" cy="0"/>
              </a:xfrm>
              <a:prstGeom prst="straightConnector1">
                <a:avLst/>
              </a:prstGeom>
              <a:ln w="28575">
                <a:solidFill>
                  <a:srgbClr val="E24D2A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sp>
            <p:nvSpPr>
              <p:cNvPr id="43" name="ZoneTexte 79">
                <a:extLst>
                  <a:ext uri="{FF2B5EF4-FFF2-40B4-BE49-F238E27FC236}">
                    <a16:creationId xmlns:a16="http://schemas.microsoft.com/office/drawing/2014/main" id="{7F33BE10-E010-D344-AD10-6282625E23AC}"/>
                  </a:ext>
                </a:extLst>
              </p:cNvPr>
              <p:cNvSpPr txBox="1"/>
              <p:nvPr/>
            </p:nvSpPr>
            <p:spPr>
              <a:xfrm>
                <a:off x="2744642" y="1181263"/>
                <a:ext cx="961822" cy="46219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 anchor="b" anchorCtr="0">
                <a:noAutofit/>
              </a:bodyPr>
              <a:lstStyle/>
              <a:p>
                <a:pPr algn="ctr"/>
                <a:r>
                  <a:rPr lang="en-US" sz="1197">
                    <a:solidFill>
                      <a:srgbClr val="FF6633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Joint</a:t>
                </a:r>
              </a:p>
              <a:p>
                <a:pPr algn="ctr"/>
                <a:r>
                  <a:rPr lang="en-US" sz="1197">
                    <a:solidFill>
                      <a:srgbClr val="FF6633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Initiation</a:t>
                </a:r>
              </a:p>
            </p:txBody>
          </p:sp>
          <p:cxnSp>
            <p:nvCxnSpPr>
              <p:cNvPr id="44" name="Connecteur droit avec flèche 82">
                <a:extLst>
                  <a:ext uri="{FF2B5EF4-FFF2-40B4-BE49-F238E27FC236}">
                    <a16:creationId xmlns:a16="http://schemas.microsoft.com/office/drawing/2014/main" id="{2A2B1F70-E5BF-AE47-8A33-57FB6A27C4D7}"/>
                  </a:ext>
                </a:extLst>
              </p:cNvPr>
              <p:cNvCxnSpPr/>
              <p:nvPr/>
            </p:nvCxnSpPr>
            <p:spPr>
              <a:xfrm flipV="1">
                <a:off x="1703512" y="4725145"/>
                <a:ext cx="8568952" cy="15490"/>
              </a:xfrm>
              <a:prstGeom prst="straightConnector1">
                <a:avLst/>
              </a:prstGeom>
              <a:ln w="28575">
                <a:solidFill>
                  <a:srgbClr val="E24D2A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45" name="Connecteur droit 83">
                <a:extLst>
                  <a:ext uri="{FF2B5EF4-FFF2-40B4-BE49-F238E27FC236}">
                    <a16:creationId xmlns:a16="http://schemas.microsoft.com/office/drawing/2014/main" id="{96A58401-8965-4348-B969-AC4F4CC84E44}"/>
                  </a:ext>
                </a:extLst>
              </p:cNvPr>
              <p:cNvCxnSpPr/>
              <p:nvPr/>
            </p:nvCxnSpPr>
            <p:spPr>
              <a:xfrm>
                <a:off x="2135560" y="4653137"/>
                <a:ext cx="0" cy="180000"/>
              </a:xfrm>
              <a:prstGeom prst="line">
                <a:avLst/>
              </a:prstGeom>
              <a:ln>
                <a:solidFill>
                  <a:srgbClr val="FF6633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Connecteur droit 84">
                <a:extLst>
                  <a:ext uri="{FF2B5EF4-FFF2-40B4-BE49-F238E27FC236}">
                    <a16:creationId xmlns:a16="http://schemas.microsoft.com/office/drawing/2014/main" id="{C4D0A863-9032-CC49-83C9-024E1B9278FD}"/>
                  </a:ext>
                </a:extLst>
              </p:cNvPr>
              <p:cNvCxnSpPr/>
              <p:nvPr/>
            </p:nvCxnSpPr>
            <p:spPr>
              <a:xfrm>
                <a:off x="2639616" y="4653137"/>
                <a:ext cx="0" cy="180000"/>
              </a:xfrm>
              <a:prstGeom prst="line">
                <a:avLst/>
              </a:prstGeom>
              <a:ln>
                <a:solidFill>
                  <a:srgbClr val="FF6633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Connecteur droit 85">
                <a:extLst>
                  <a:ext uri="{FF2B5EF4-FFF2-40B4-BE49-F238E27FC236}">
                    <a16:creationId xmlns:a16="http://schemas.microsoft.com/office/drawing/2014/main" id="{BD134879-47D7-1E4F-8B1E-BFC5DF92A72B}"/>
                  </a:ext>
                </a:extLst>
              </p:cNvPr>
              <p:cNvCxnSpPr/>
              <p:nvPr/>
            </p:nvCxnSpPr>
            <p:spPr>
              <a:xfrm>
                <a:off x="3143672" y="4653137"/>
                <a:ext cx="0" cy="180000"/>
              </a:xfrm>
              <a:prstGeom prst="line">
                <a:avLst/>
              </a:prstGeom>
              <a:ln>
                <a:solidFill>
                  <a:srgbClr val="FF6633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Connecteur droit 86">
                <a:extLst>
                  <a:ext uri="{FF2B5EF4-FFF2-40B4-BE49-F238E27FC236}">
                    <a16:creationId xmlns:a16="http://schemas.microsoft.com/office/drawing/2014/main" id="{AD0A9DBA-3FE9-B445-AC47-014EA29A4D08}"/>
                  </a:ext>
                </a:extLst>
              </p:cNvPr>
              <p:cNvCxnSpPr/>
              <p:nvPr/>
            </p:nvCxnSpPr>
            <p:spPr>
              <a:xfrm>
                <a:off x="3647728" y="4653137"/>
                <a:ext cx="0" cy="180000"/>
              </a:xfrm>
              <a:prstGeom prst="line">
                <a:avLst/>
              </a:prstGeom>
              <a:ln>
                <a:solidFill>
                  <a:srgbClr val="FF6633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Connecteur droit 87">
                <a:extLst>
                  <a:ext uri="{FF2B5EF4-FFF2-40B4-BE49-F238E27FC236}">
                    <a16:creationId xmlns:a16="http://schemas.microsoft.com/office/drawing/2014/main" id="{EF680F98-FD59-6A41-82C0-5E36D8A195A8}"/>
                  </a:ext>
                </a:extLst>
              </p:cNvPr>
              <p:cNvCxnSpPr/>
              <p:nvPr/>
            </p:nvCxnSpPr>
            <p:spPr>
              <a:xfrm>
                <a:off x="4151784" y="4658579"/>
                <a:ext cx="0" cy="180000"/>
              </a:xfrm>
              <a:prstGeom prst="line">
                <a:avLst/>
              </a:prstGeom>
              <a:ln>
                <a:solidFill>
                  <a:srgbClr val="FF6633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Connecteur droit 88">
                <a:extLst>
                  <a:ext uri="{FF2B5EF4-FFF2-40B4-BE49-F238E27FC236}">
                    <a16:creationId xmlns:a16="http://schemas.microsoft.com/office/drawing/2014/main" id="{99BEA290-D624-214F-9518-B6216E69F6A6}"/>
                  </a:ext>
                </a:extLst>
              </p:cNvPr>
              <p:cNvCxnSpPr/>
              <p:nvPr/>
            </p:nvCxnSpPr>
            <p:spPr>
              <a:xfrm>
                <a:off x="5159896" y="4643089"/>
                <a:ext cx="0" cy="180000"/>
              </a:xfrm>
              <a:prstGeom prst="line">
                <a:avLst/>
              </a:prstGeom>
              <a:ln>
                <a:solidFill>
                  <a:srgbClr val="FF6633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Connecteur droit 89">
                <a:extLst>
                  <a:ext uri="{FF2B5EF4-FFF2-40B4-BE49-F238E27FC236}">
                    <a16:creationId xmlns:a16="http://schemas.microsoft.com/office/drawing/2014/main" id="{6E655CCB-AD01-7343-9AC1-EB7C116322AC}"/>
                  </a:ext>
                </a:extLst>
              </p:cNvPr>
              <p:cNvCxnSpPr/>
              <p:nvPr/>
            </p:nvCxnSpPr>
            <p:spPr>
              <a:xfrm>
                <a:off x="5663952" y="4643089"/>
                <a:ext cx="0" cy="180000"/>
              </a:xfrm>
              <a:prstGeom prst="line">
                <a:avLst/>
              </a:prstGeom>
              <a:ln>
                <a:solidFill>
                  <a:srgbClr val="FF6633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Connecteur droit 90">
                <a:extLst>
                  <a:ext uri="{FF2B5EF4-FFF2-40B4-BE49-F238E27FC236}">
                    <a16:creationId xmlns:a16="http://schemas.microsoft.com/office/drawing/2014/main" id="{F8A31FE2-B836-D949-91E6-D7128A3A1506}"/>
                  </a:ext>
                </a:extLst>
              </p:cNvPr>
              <p:cNvCxnSpPr/>
              <p:nvPr/>
            </p:nvCxnSpPr>
            <p:spPr>
              <a:xfrm>
                <a:off x="6183496" y="4643089"/>
                <a:ext cx="0" cy="180000"/>
              </a:xfrm>
              <a:prstGeom prst="line">
                <a:avLst/>
              </a:prstGeom>
              <a:ln>
                <a:solidFill>
                  <a:srgbClr val="FF6633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Connecteur droit 91">
                <a:extLst>
                  <a:ext uri="{FF2B5EF4-FFF2-40B4-BE49-F238E27FC236}">
                    <a16:creationId xmlns:a16="http://schemas.microsoft.com/office/drawing/2014/main" id="{19116FF6-1EAB-A741-B152-445DDD90B435}"/>
                  </a:ext>
                </a:extLst>
              </p:cNvPr>
              <p:cNvCxnSpPr/>
              <p:nvPr/>
            </p:nvCxnSpPr>
            <p:spPr>
              <a:xfrm>
                <a:off x="6687552" y="4643089"/>
                <a:ext cx="0" cy="180000"/>
              </a:xfrm>
              <a:prstGeom prst="line">
                <a:avLst/>
              </a:prstGeom>
              <a:ln>
                <a:solidFill>
                  <a:srgbClr val="FF6633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Connecteur droit 92">
                <a:extLst>
                  <a:ext uri="{FF2B5EF4-FFF2-40B4-BE49-F238E27FC236}">
                    <a16:creationId xmlns:a16="http://schemas.microsoft.com/office/drawing/2014/main" id="{15B34171-9CC0-D145-92B2-7D37E9BABC52}"/>
                  </a:ext>
                </a:extLst>
              </p:cNvPr>
              <p:cNvCxnSpPr/>
              <p:nvPr/>
            </p:nvCxnSpPr>
            <p:spPr>
              <a:xfrm>
                <a:off x="7191608" y="4643089"/>
                <a:ext cx="0" cy="180000"/>
              </a:xfrm>
              <a:prstGeom prst="line">
                <a:avLst/>
              </a:prstGeom>
              <a:ln>
                <a:solidFill>
                  <a:srgbClr val="FF6633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Connecteur droit 93">
                <a:extLst>
                  <a:ext uri="{FF2B5EF4-FFF2-40B4-BE49-F238E27FC236}">
                    <a16:creationId xmlns:a16="http://schemas.microsoft.com/office/drawing/2014/main" id="{C462E1BD-9B1D-694E-AD8D-12BCD42F94AB}"/>
                  </a:ext>
                </a:extLst>
              </p:cNvPr>
              <p:cNvCxnSpPr/>
              <p:nvPr/>
            </p:nvCxnSpPr>
            <p:spPr>
              <a:xfrm>
                <a:off x="7695664" y="4643089"/>
                <a:ext cx="0" cy="180000"/>
              </a:xfrm>
              <a:prstGeom prst="line">
                <a:avLst/>
              </a:prstGeom>
              <a:ln>
                <a:solidFill>
                  <a:srgbClr val="FF6633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Connecteur droit 94">
                <a:extLst>
                  <a:ext uri="{FF2B5EF4-FFF2-40B4-BE49-F238E27FC236}">
                    <a16:creationId xmlns:a16="http://schemas.microsoft.com/office/drawing/2014/main" id="{868155C9-8FCE-E14C-BBC0-52582548A519}"/>
                  </a:ext>
                </a:extLst>
              </p:cNvPr>
              <p:cNvCxnSpPr/>
              <p:nvPr/>
            </p:nvCxnSpPr>
            <p:spPr>
              <a:xfrm>
                <a:off x="8719264" y="4637647"/>
                <a:ext cx="0" cy="180000"/>
              </a:xfrm>
              <a:prstGeom prst="line">
                <a:avLst/>
              </a:prstGeom>
              <a:ln>
                <a:solidFill>
                  <a:srgbClr val="FF6633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7" name="ZoneTexte 95">
                <a:extLst>
                  <a:ext uri="{FF2B5EF4-FFF2-40B4-BE49-F238E27FC236}">
                    <a16:creationId xmlns:a16="http://schemas.microsoft.com/office/drawing/2014/main" id="{DDB4101D-E273-C340-A936-318EB550BAEB}"/>
                  </a:ext>
                </a:extLst>
              </p:cNvPr>
              <p:cNvSpPr txBox="1"/>
              <p:nvPr/>
            </p:nvSpPr>
            <p:spPr>
              <a:xfrm>
                <a:off x="2090968" y="4812643"/>
                <a:ext cx="528177" cy="2963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97">
                    <a:solidFill>
                      <a:srgbClr val="FF6633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2006</a:t>
                </a:r>
              </a:p>
            </p:txBody>
          </p:sp>
          <p:sp>
            <p:nvSpPr>
              <p:cNvPr id="58" name="ZoneTexte 96">
                <a:extLst>
                  <a:ext uri="{FF2B5EF4-FFF2-40B4-BE49-F238E27FC236}">
                    <a16:creationId xmlns:a16="http://schemas.microsoft.com/office/drawing/2014/main" id="{CAD4292F-E049-6243-91EA-0ECCDB4C06A5}"/>
                  </a:ext>
                </a:extLst>
              </p:cNvPr>
              <p:cNvSpPr txBox="1"/>
              <p:nvPr/>
            </p:nvSpPr>
            <p:spPr>
              <a:xfrm>
                <a:off x="2639616" y="4812643"/>
                <a:ext cx="528177" cy="2963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97">
                    <a:solidFill>
                      <a:srgbClr val="FF6633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2007</a:t>
                </a:r>
              </a:p>
            </p:txBody>
          </p:sp>
          <p:sp>
            <p:nvSpPr>
              <p:cNvPr id="59" name="ZoneTexte 97">
                <a:extLst>
                  <a:ext uri="{FF2B5EF4-FFF2-40B4-BE49-F238E27FC236}">
                    <a16:creationId xmlns:a16="http://schemas.microsoft.com/office/drawing/2014/main" id="{F3ECD80E-927C-F746-B1FF-6789FE437DE5}"/>
                  </a:ext>
                </a:extLst>
              </p:cNvPr>
              <p:cNvSpPr txBox="1"/>
              <p:nvPr/>
            </p:nvSpPr>
            <p:spPr>
              <a:xfrm>
                <a:off x="4655840" y="4812643"/>
                <a:ext cx="528177" cy="2963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97">
                    <a:solidFill>
                      <a:srgbClr val="FF6633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2011</a:t>
                </a:r>
              </a:p>
            </p:txBody>
          </p:sp>
          <p:sp>
            <p:nvSpPr>
              <p:cNvPr id="60" name="ZoneTexte 98">
                <a:extLst>
                  <a:ext uri="{FF2B5EF4-FFF2-40B4-BE49-F238E27FC236}">
                    <a16:creationId xmlns:a16="http://schemas.microsoft.com/office/drawing/2014/main" id="{D9F3A9B4-0F6D-424D-BF4F-91D9364D1A5F}"/>
                  </a:ext>
                </a:extLst>
              </p:cNvPr>
              <p:cNvSpPr txBox="1"/>
              <p:nvPr/>
            </p:nvSpPr>
            <p:spPr>
              <a:xfrm>
                <a:off x="5639497" y="4799616"/>
                <a:ext cx="528177" cy="2963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97">
                    <a:solidFill>
                      <a:srgbClr val="FF6633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2013</a:t>
                </a:r>
              </a:p>
            </p:txBody>
          </p:sp>
          <p:sp>
            <p:nvSpPr>
              <p:cNvPr id="61" name="ZoneTexte 99">
                <a:extLst>
                  <a:ext uri="{FF2B5EF4-FFF2-40B4-BE49-F238E27FC236}">
                    <a16:creationId xmlns:a16="http://schemas.microsoft.com/office/drawing/2014/main" id="{F4638865-BA14-1947-9916-914886E3369F}"/>
                  </a:ext>
                </a:extLst>
              </p:cNvPr>
              <p:cNvSpPr txBox="1"/>
              <p:nvPr/>
            </p:nvSpPr>
            <p:spPr>
              <a:xfrm>
                <a:off x="7707592" y="4798988"/>
                <a:ext cx="528177" cy="2963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97">
                    <a:solidFill>
                      <a:srgbClr val="FF6633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2017</a:t>
                </a:r>
              </a:p>
            </p:txBody>
          </p:sp>
          <p:cxnSp>
            <p:nvCxnSpPr>
              <p:cNvPr id="62" name="Connecteur droit 100">
                <a:extLst>
                  <a:ext uri="{FF2B5EF4-FFF2-40B4-BE49-F238E27FC236}">
                    <a16:creationId xmlns:a16="http://schemas.microsoft.com/office/drawing/2014/main" id="{CE5A3ABC-032A-8547-AC1A-99AFB0A3A9F0}"/>
                  </a:ext>
                </a:extLst>
              </p:cNvPr>
              <p:cNvCxnSpPr/>
              <p:nvPr/>
            </p:nvCxnSpPr>
            <p:spPr>
              <a:xfrm>
                <a:off x="9192344" y="4643089"/>
                <a:ext cx="0" cy="180000"/>
              </a:xfrm>
              <a:prstGeom prst="line">
                <a:avLst/>
              </a:prstGeom>
              <a:ln>
                <a:solidFill>
                  <a:srgbClr val="FF6633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Connecteur droit 101">
                <a:extLst>
                  <a:ext uri="{FF2B5EF4-FFF2-40B4-BE49-F238E27FC236}">
                    <a16:creationId xmlns:a16="http://schemas.microsoft.com/office/drawing/2014/main" id="{C3B6780F-CC65-4942-8617-5451D67BB240}"/>
                  </a:ext>
                </a:extLst>
              </p:cNvPr>
              <p:cNvCxnSpPr/>
              <p:nvPr/>
            </p:nvCxnSpPr>
            <p:spPr>
              <a:xfrm>
                <a:off x="4655840" y="1556793"/>
                <a:ext cx="0" cy="3888432"/>
              </a:xfrm>
              <a:prstGeom prst="line">
                <a:avLst/>
              </a:prstGeom>
              <a:ln w="9525" cmpd="sng">
                <a:solidFill>
                  <a:srgbClr val="FF6633"/>
                </a:solidFill>
                <a:prstDash val="sysDot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Connecteur droit 102">
                <a:extLst>
                  <a:ext uri="{FF2B5EF4-FFF2-40B4-BE49-F238E27FC236}">
                    <a16:creationId xmlns:a16="http://schemas.microsoft.com/office/drawing/2014/main" id="{81D3D1DD-C7D1-7848-AB23-CDDED67E9445}"/>
                  </a:ext>
                </a:extLst>
              </p:cNvPr>
              <p:cNvCxnSpPr/>
              <p:nvPr/>
            </p:nvCxnSpPr>
            <p:spPr>
              <a:xfrm>
                <a:off x="9169306" y="1556793"/>
                <a:ext cx="0" cy="3888432"/>
              </a:xfrm>
              <a:prstGeom prst="line">
                <a:avLst/>
              </a:prstGeom>
              <a:ln w="6350" cmpd="sng">
                <a:solidFill>
                  <a:srgbClr val="FF6633"/>
                </a:solidFill>
                <a:prstDash val="sysDot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Connecteur droit 103">
                <a:extLst>
                  <a:ext uri="{FF2B5EF4-FFF2-40B4-BE49-F238E27FC236}">
                    <a16:creationId xmlns:a16="http://schemas.microsoft.com/office/drawing/2014/main" id="{AA87FABB-C861-C34D-8C36-0DFF32A4675C}"/>
                  </a:ext>
                </a:extLst>
              </p:cNvPr>
              <p:cNvCxnSpPr/>
              <p:nvPr/>
            </p:nvCxnSpPr>
            <p:spPr>
              <a:xfrm>
                <a:off x="4655840" y="4653137"/>
                <a:ext cx="0" cy="180000"/>
              </a:xfrm>
              <a:prstGeom prst="line">
                <a:avLst/>
              </a:prstGeom>
              <a:ln>
                <a:solidFill>
                  <a:srgbClr val="FF6633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Connecteur droit 104">
                <a:extLst>
                  <a:ext uri="{FF2B5EF4-FFF2-40B4-BE49-F238E27FC236}">
                    <a16:creationId xmlns:a16="http://schemas.microsoft.com/office/drawing/2014/main" id="{3FFFAB2A-6B28-0B49-B2C6-7ACA21B3CD02}"/>
                  </a:ext>
                </a:extLst>
              </p:cNvPr>
              <p:cNvCxnSpPr/>
              <p:nvPr/>
            </p:nvCxnSpPr>
            <p:spPr>
              <a:xfrm>
                <a:off x="8215208" y="4643089"/>
                <a:ext cx="0" cy="180000"/>
              </a:xfrm>
              <a:prstGeom prst="line">
                <a:avLst/>
              </a:prstGeom>
              <a:ln>
                <a:solidFill>
                  <a:srgbClr val="FF6633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2D98BF08-A518-C240-B674-871FFCDB02B1}"/>
                  </a:ext>
                </a:extLst>
              </p:cNvPr>
              <p:cNvSpPr/>
              <p:nvPr/>
            </p:nvSpPr>
            <p:spPr>
              <a:xfrm>
                <a:off x="1945080" y="2818342"/>
                <a:ext cx="792088" cy="360040"/>
              </a:xfrm>
              <a:prstGeom prst="rect">
                <a:avLst/>
              </a:prstGeom>
              <a:solidFill>
                <a:srgbClr val="0052A0"/>
              </a:solidFill>
              <a:ln w="9525"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70937" tIns="35469" rIns="70937" bIns="35469" anchor="ctr">
                <a:flatTx/>
              </a:bodyPr>
              <a:lstStyle/>
              <a:p>
                <a:pPr algn="ctr" defTabSz="708683" hangingPunct="0">
                  <a:lnSpc>
                    <a:spcPct val="93000"/>
                  </a:lnSpc>
                  <a:buClr>
                    <a:srgbClr val="000000"/>
                  </a:buClr>
                  <a:buSzPct val="100000"/>
                </a:pPr>
                <a:r>
                  <a:rPr lang="en-US" sz="1026">
                    <a:solidFill>
                      <a:schemeClr val="bg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ESFRI</a:t>
                </a:r>
                <a:endParaRPr lang="en-US" sz="1368">
                  <a:solidFill>
                    <a:schemeClr val="bg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A3EE8C86-36EF-3C48-86A4-E50F3E85CC6A}"/>
                  </a:ext>
                </a:extLst>
              </p:cNvPr>
              <p:cNvSpPr/>
              <p:nvPr/>
            </p:nvSpPr>
            <p:spPr>
              <a:xfrm>
                <a:off x="2809176" y="2818342"/>
                <a:ext cx="1849787" cy="360040"/>
              </a:xfrm>
              <a:prstGeom prst="rect">
                <a:avLst/>
              </a:prstGeom>
              <a:solidFill>
                <a:srgbClr val="FF330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97">
                    <a:latin typeface="Calibri Light" panose="020F0302020204030204" pitchFamily="34" charset="0"/>
                    <a:cs typeface="Calibri Light" panose="020F0302020204030204" pitchFamily="34" charset="0"/>
                  </a:rPr>
                  <a:t>ELI-PP</a:t>
                </a:r>
              </a:p>
            </p:txBody>
          </p:sp>
          <p:cxnSp>
            <p:nvCxnSpPr>
              <p:cNvPr id="69" name="AutoShape 4">
                <a:extLst>
                  <a:ext uri="{FF2B5EF4-FFF2-40B4-BE49-F238E27FC236}">
                    <a16:creationId xmlns:a16="http://schemas.microsoft.com/office/drawing/2014/main" id="{DB6E0D4F-ABD5-9442-9F4E-6ECC587A8B6F}"/>
                  </a:ext>
                </a:extLst>
              </p:cNvPr>
              <p:cNvCxnSpPr>
                <a:cxnSpLocks noChangeShapeType="1"/>
                <a:endCxn id="76" idx="1"/>
              </p:cNvCxnSpPr>
              <p:nvPr/>
            </p:nvCxnSpPr>
            <p:spPr bwMode="auto">
              <a:xfrm>
                <a:off x="4658965" y="2992278"/>
                <a:ext cx="889846" cy="6883"/>
              </a:xfrm>
              <a:prstGeom prst="curvedConnector3">
                <a:avLst>
                  <a:gd name="adj1" fmla="val 50000"/>
                </a:avLst>
              </a:prstGeom>
              <a:ln w="19050">
                <a:solidFill>
                  <a:srgbClr val="E24D2A"/>
                </a:solidFill>
                <a:headEnd/>
                <a:tailEnd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70" name="AutoShape 5">
                <a:extLst>
                  <a:ext uri="{FF2B5EF4-FFF2-40B4-BE49-F238E27FC236}">
                    <a16:creationId xmlns:a16="http://schemas.microsoft.com/office/drawing/2014/main" id="{F4DB40E9-9657-3641-BF3F-EFAECA9B74D0}"/>
                  </a:ext>
                </a:extLst>
              </p:cNvPr>
              <p:cNvCxnSpPr>
                <a:cxnSpLocks noChangeShapeType="1"/>
                <a:stCxn id="68" idx="3"/>
                <a:endCxn id="74" idx="1"/>
              </p:cNvCxnSpPr>
              <p:nvPr/>
            </p:nvCxnSpPr>
            <p:spPr bwMode="auto">
              <a:xfrm>
                <a:off x="4658963" y="2998362"/>
                <a:ext cx="889142" cy="914480"/>
              </a:xfrm>
              <a:prstGeom prst="curvedConnector3">
                <a:avLst>
                  <a:gd name="adj1" fmla="val 50000"/>
                </a:avLst>
              </a:prstGeom>
              <a:ln w="19050">
                <a:solidFill>
                  <a:srgbClr val="E24D2A"/>
                </a:solidFill>
                <a:headEnd/>
                <a:tailEnd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71" name="AutoShape 7">
                <a:extLst>
                  <a:ext uri="{FF2B5EF4-FFF2-40B4-BE49-F238E27FC236}">
                    <a16:creationId xmlns:a16="http://schemas.microsoft.com/office/drawing/2014/main" id="{0E19E6CE-62BC-C240-A354-B15018B04B5B}"/>
                  </a:ext>
                </a:extLst>
              </p:cNvPr>
              <p:cNvCxnSpPr>
                <a:cxnSpLocks noChangeShapeType="1"/>
                <a:stCxn id="75" idx="3"/>
                <a:endCxn id="78" idx="1"/>
              </p:cNvCxnSpPr>
              <p:nvPr/>
            </p:nvCxnSpPr>
            <p:spPr bwMode="auto">
              <a:xfrm>
                <a:off x="7766724" y="2073648"/>
                <a:ext cx="1402809" cy="934621"/>
              </a:xfrm>
              <a:prstGeom prst="curvedConnector3">
                <a:avLst>
                  <a:gd name="adj1" fmla="val 50000"/>
                </a:avLst>
              </a:prstGeom>
              <a:ln w="19050">
                <a:solidFill>
                  <a:srgbClr val="E24D2A"/>
                </a:solidFill>
                <a:headEnd/>
                <a:tailEnd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72" name="AutoShape 8">
                <a:extLst>
                  <a:ext uri="{FF2B5EF4-FFF2-40B4-BE49-F238E27FC236}">
                    <a16:creationId xmlns:a16="http://schemas.microsoft.com/office/drawing/2014/main" id="{D3C24DA6-2C60-574D-B628-3FB7D4191FA7}"/>
                  </a:ext>
                </a:extLst>
              </p:cNvPr>
              <p:cNvCxnSpPr>
                <a:cxnSpLocks noChangeShapeType="1"/>
                <a:stCxn id="76" idx="3"/>
                <a:endCxn id="78" idx="1"/>
              </p:cNvCxnSpPr>
              <p:nvPr/>
            </p:nvCxnSpPr>
            <p:spPr bwMode="auto">
              <a:xfrm>
                <a:off x="7766723" y="2999161"/>
                <a:ext cx="1402810" cy="9108"/>
              </a:xfrm>
              <a:prstGeom prst="curvedConnector3">
                <a:avLst>
                  <a:gd name="adj1" fmla="val 50000"/>
                </a:avLst>
              </a:prstGeom>
              <a:ln w="19050">
                <a:solidFill>
                  <a:srgbClr val="E24D2A"/>
                </a:solidFill>
                <a:headEnd/>
                <a:tailEnd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73" name="AutoShape 9">
                <a:extLst>
                  <a:ext uri="{FF2B5EF4-FFF2-40B4-BE49-F238E27FC236}">
                    <a16:creationId xmlns:a16="http://schemas.microsoft.com/office/drawing/2014/main" id="{0300C938-1303-A646-BA67-D02281DC5BBE}"/>
                  </a:ext>
                </a:extLst>
              </p:cNvPr>
              <p:cNvCxnSpPr>
                <a:cxnSpLocks noChangeShapeType="1"/>
                <a:stCxn id="68" idx="3"/>
                <a:endCxn id="75" idx="1"/>
              </p:cNvCxnSpPr>
              <p:nvPr/>
            </p:nvCxnSpPr>
            <p:spPr bwMode="auto">
              <a:xfrm flipV="1">
                <a:off x="4658963" y="2073648"/>
                <a:ext cx="888436" cy="924714"/>
              </a:xfrm>
              <a:prstGeom prst="curvedConnector3">
                <a:avLst>
                  <a:gd name="adj1" fmla="val 50000"/>
                </a:avLst>
              </a:prstGeom>
              <a:ln w="19050">
                <a:solidFill>
                  <a:srgbClr val="E24D2A"/>
                </a:solidFill>
                <a:headEnd/>
                <a:tailEnd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sp>
            <p:nvSpPr>
              <p:cNvPr id="74" name="Rectangle 10">
                <a:extLst>
                  <a:ext uri="{FF2B5EF4-FFF2-40B4-BE49-F238E27FC236}">
                    <a16:creationId xmlns:a16="http://schemas.microsoft.com/office/drawing/2014/main" id="{D5E7ADD9-C620-5449-B908-BC7C53E5FD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48105" y="3749329"/>
                <a:ext cx="2219325" cy="327025"/>
              </a:xfrm>
              <a:prstGeom prst="rect">
                <a:avLst/>
              </a:prstGeom>
              <a:solidFill>
                <a:srgbClr val="FF0000"/>
              </a:solidFill>
              <a:ln w="9525"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70937" tIns="35469" rIns="70937" bIns="35469" anchor="ctr">
                <a:flatTx/>
              </a:bodyPr>
              <a:lstStyle/>
              <a:p>
                <a:pPr algn="ctr" defTabSz="708683" hangingPunct="0">
                  <a:lnSpc>
                    <a:spcPct val="93000"/>
                  </a:lnSpc>
                  <a:buClr>
                    <a:srgbClr val="000000"/>
                  </a:buClr>
                  <a:buSzPct val="100000"/>
                  <a:defRPr/>
                </a:pPr>
                <a:r>
                  <a:rPr lang="en-US" sz="1368">
                    <a:solidFill>
                      <a:schemeClr val="bg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ELI-NP</a:t>
                </a:r>
              </a:p>
            </p:txBody>
          </p:sp>
          <p:sp>
            <p:nvSpPr>
              <p:cNvPr id="75" name="Rectangle 11">
                <a:extLst>
                  <a:ext uri="{FF2B5EF4-FFF2-40B4-BE49-F238E27FC236}">
                    <a16:creationId xmlns:a16="http://schemas.microsoft.com/office/drawing/2014/main" id="{990D48D8-2DBB-5140-812E-282F9C345E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47399" y="1910136"/>
                <a:ext cx="2219325" cy="327025"/>
              </a:xfrm>
              <a:prstGeom prst="rect">
                <a:avLst/>
              </a:prstGeom>
              <a:solidFill>
                <a:srgbClr val="0052A0"/>
              </a:solidFill>
              <a:ln w="9525"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70937" tIns="35469" rIns="70937" bIns="35469" anchor="ctr">
                <a:flatTx/>
              </a:bodyPr>
              <a:lstStyle/>
              <a:p>
                <a:pPr algn="ctr" defTabSz="708683" hangingPunct="0">
                  <a:lnSpc>
                    <a:spcPct val="93000"/>
                  </a:lnSpc>
                  <a:buClr>
                    <a:srgbClr val="000000"/>
                  </a:buClr>
                  <a:buSzPct val="100000"/>
                  <a:defRPr/>
                </a:pPr>
                <a:r>
                  <a:rPr lang="en-US" sz="1368" dirty="0">
                    <a:solidFill>
                      <a:schemeClr val="bg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ELI-</a:t>
                </a:r>
                <a:r>
                  <a:rPr lang="en-US" sz="1368" dirty="0" err="1">
                    <a:solidFill>
                      <a:schemeClr val="bg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Beamlines</a:t>
                </a:r>
                <a:endParaRPr lang="en-US" sz="1368" dirty="0">
                  <a:solidFill>
                    <a:schemeClr val="bg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  <p:sp>
            <p:nvSpPr>
              <p:cNvPr id="76" name="Rectangle 12">
                <a:extLst>
                  <a:ext uri="{FF2B5EF4-FFF2-40B4-BE49-F238E27FC236}">
                    <a16:creationId xmlns:a16="http://schemas.microsoft.com/office/drawing/2014/main" id="{E64DD1BD-F710-934A-A6ED-091F9F941C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48810" y="2835648"/>
                <a:ext cx="2217913" cy="327025"/>
              </a:xfrm>
              <a:prstGeom prst="rect">
                <a:avLst/>
              </a:prstGeom>
              <a:solidFill>
                <a:srgbClr val="00B050"/>
              </a:solidFill>
              <a:ln w="9525"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70937" tIns="35469" rIns="70937" bIns="35469" anchor="ctr">
                <a:flatTx/>
              </a:bodyPr>
              <a:lstStyle/>
              <a:p>
                <a:pPr algn="ctr" defTabSz="708683" hangingPunct="0">
                  <a:lnSpc>
                    <a:spcPct val="93000"/>
                  </a:lnSpc>
                  <a:buClr>
                    <a:srgbClr val="000000"/>
                  </a:buClr>
                  <a:buSzPct val="100000"/>
                  <a:defRPr/>
                </a:pPr>
                <a:r>
                  <a:rPr lang="en-US" sz="1368">
                    <a:solidFill>
                      <a:schemeClr val="bg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ELI-ALPS</a:t>
                </a:r>
              </a:p>
            </p:txBody>
          </p:sp>
          <p:cxnSp>
            <p:nvCxnSpPr>
              <p:cNvPr id="77" name="Connecteur droit 116">
                <a:extLst>
                  <a:ext uri="{FF2B5EF4-FFF2-40B4-BE49-F238E27FC236}">
                    <a16:creationId xmlns:a16="http://schemas.microsoft.com/office/drawing/2014/main" id="{0A63EED7-16DD-AF45-B399-B9AD783B7915}"/>
                  </a:ext>
                </a:extLst>
              </p:cNvPr>
              <p:cNvCxnSpPr/>
              <p:nvPr/>
            </p:nvCxnSpPr>
            <p:spPr>
              <a:xfrm>
                <a:off x="9696400" y="4653137"/>
                <a:ext cx="0" cy="180000"/>
              </a:xfrm>
              <a:prstGeom prst="line">
                <a:avLst/>
              </a:prstGeom>
              <a:ln>
                <a:solidFill>
                  <a:srgbClr val="FF6633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8" name="AutoShape 50">
                <a:extLst>
                  <a:ext uri="{FF2B5EF4-FFF2-40B4-BE49-F238E27FC236}">
                    <a16:creationId xmlns:a16="http://schemas.microsoft.com/office/drawing/2014/main" id="{C8B5ABFE-8AA7-A140-8170-7A80D74D59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69534" y="2257382"/>
                <a:ext cx="2053680" cy="1501775"/>
              </a:xfrm>
              <a:prstGeom prst="rightArrow">
                <a:avLst>
                  <a:gd name="adj1" fmla="val 69806"/>
                  <a:gd name="adj2" fmla="val 35470"/>
                </a:avLst>
              </a:prstGeom>
              <a:solidFill>
                <a:srgbClr val="FF3300"/>
              </a:solidFill>
              <a:ln w="9525"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70937" tIns="35469" rIns="70937" bIns="35469" anchor="ctr">
                <a:flatTx/>
              </a:bodyPr>
              <a:lstStyle/>
              <a:p>
                <a:pPr algn="ctr" defTabSz="708683" hangingPunct="0">
                  <a:lnSpc>
                    <a:spcPct val="93000"/>
                  </a:lnSpc>
                  <a:buClr>
                    <a:srgbClr val="000000"/>
                  </a:buClr>
                  <a:buSzPct val="100000"/>
                  <a:defRPr/>
                </a:pPr>
                <a:r>
                  <a:rPr lang="en-US" sz="4105">
                    <a:solidFill>
                      <a:schemeClr val="bg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ELI</a:t>
                </a:r>
              </a:p>
            </p:txBody>
          </p:sp>
          <p:sp>
            <p:nvSpPr>
              <p:cNvPr id="79" name="AutoShape 30">
                <a:extLst>
                  <a:ext uri="{FF2B5EF4-FFF2-40B4-BE49-F238E27FC236}">
                    <a16:creationId xmlns:a16="http://schemas.microsoft.com/office/drawing/2014/main" id="{EF090973-391E-BD42-B77D-5AB22DF1A5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87136" y="5257801"/>
                <a:ext cx="3582171" cy="452656"/>
              </a:xfrm>
              <a:prstGeom prst="rightArrow">
                <a:avLst>
                  <a:gd name="adj1" fmla="val 61028"/>
                  <a:gd name="adj2" fmla="val 48209"/>
                </a:avLst>
              </a:prstGeom>
              <a:solidFill>
                <a:srgbClr val="0052A0"/>
              </a:solidFill>
              <a:ln w="9360">
                <a:noFill/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69820" tIns="36306" rIns="69820" bIns="36306" anchor="ctr"/>
              <a:lstStyle/>
              <a:p>
                <a:pPr algn="ctr" defTabSz="354342">
                  <a:lnSpc>
                    <a:spcPct val="93000"/>
                  </a:lnSpc>
                  <a:buSzPct val="100000"/>
                  <a:tabLst>
                    <a:tab pos="0" algn="l"/>
                    <a:tab pos="354342" algn="l"/>
                    <a:tab pos="708683" algn="l"/>
                    <a:tab pos="1064382" algn="l"/>
                    <a:tab pos="1418724" algn="l"/>
                    <a:tab pos="1773065" algn="l"/>
                    <a:tab pos="2127407" algn="l"/>
                    <a:tab pos="2483106" algn="l"/>
                    <a:tab pos="2837447" algn="l"/>
                    <a:tab pos="3191789" algn="l"/>
                    <a:tab pos="3546130" algn="l"/>
                    <a:tab pos="3901829" algn="l"/>
                    <a:tab pos="4256170" algn="l"/>
                    <a:tab pos="4610511" algn="l"/>
                    <a:tab pos="4964853" algn="l"/>
                    <a:tab pos="5320552" algn="l"/>
                    <a:tab pos="5674893" algn="l"/>
                    <a:tab pos="6029235" algn="l"/>
                    <a:tab pos="6383576" algn="l"/>
                    <a:tab pos="6739275" algn="l"/>
                    <a:tab pos="7093617" algn="l"/>
                  </a:tabLst>
                  <a:defRPr/>
                </a:pPr>
                <a:r>
                  <a:rPr lang="en-US" sz="1112">
                    <a:solidFill>
                      <a:schemeClr val="bg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ELI-DC AISBL</a:t>
                </a:r>
              </a:p>
            </p:txBody>
          </p:sp>
          <p:sp>
            <p:nvSpPr>
              <p:cNvPr id="80" name="Line 31">
                <a:extLst>
                  <a:ext uri="{FF2B5EF4-FFF2-40B4-BE49-F238E27FC236}">
                    <a16:creationId xmlns:a16="http://schemas.microsoft.com/office/drawing/2014/main" id="{656D96F7-584B-A246-91EA-B169B5B6077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670268" y="5517233"/>
                <a:ext cx="912747" cy="2506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prstDash val="solid"/>
                <a:round/>
                <a:headEnd type="triangle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sz="1539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  <p:sp>
            <p:nvSpPr>
              <p:cNvPr id="81" name="AutoShape 32">
                <a:extLst>
                  <a:ext uri="{FF2B5EF4-FFF2-40B4-BE49-F238E27FC236}">
                    <a16:creationId xmlns:a16="http://schemas.microsoft.com/office/drawing/2014/main" id="{A830660C-EA10-914D-87B4-711ED97C71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76275" y="5228841"/>
                <a:ext cx="2040013" cy="538219"/>
              </a:xfrm>
              <a:prstGeom prst="rightArrow">
                <a:avLst>
                  <a:gd name="adj1" fmla="val 55880"/>
                  <a:gd name="adj2" fmla="val 55835"/>
                </a:avLst>
              </a:prstGeom>
              <a:solidFill>
                <a:srgbClr val="FF3300"/>
              </a:solidFill>
              <a:ln w="9360">
                <a:noFill/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69820" tIns="36306" rIns="69820" bIns="36306" anchor="ctr"/>
              <a:lstStyle/>
              <a:p>
                <a:pPr algn="ctr" defTabSz="354342">
                  <a:lnSpc>
                    <a:spcPct val="93000"/>
                  </a:lnSpc>
                  <a:buSzPct val="100000"/>
                  <a:tabLst>
                    <a:tab pos="0" algn="l"/>
                    <a:tab pos="354342" algn="l"/>
                    <a:tab pos="708683" algn="l"/>
                    <a:tab pos="1064382" algn="l"/>
                    <a:tab pos="1418724" algn="l"/>
                    <a:tab pos="1773065" algn="l"/>
                    <a:tab pos="2127407" algn="l"/>
                    <a:tab pos="2483106" algn="l"/>
                    <a:tab pos="2837447" algn="l"/>
                    <a:tab pos="3191789" algn="l"/>
                    <a:tab pos="3546130" algn="l"/>
                    <a:tab pos="3901829" algn="l"/>
                    <a:tab pos="4256170" algn="l"/>
                    <a:tab pos="4610511" algn="l"/>
                    <a:tab pos="4964853" algn="l"/>
                    <a:tab pos="5320552" algn="l"/>
                    <a:tab pos="5674893" algn="l"/>
                    <a:tab pos="6029235" algn="l"/>
                    <a:tab pos="6383576" algn="l"/>
                    <a:tab pos="6739275" algn="l"/>
                    <a:tab pos="7093617" algn="l"/>
                  </a:tabLst>
                </a:pPr>
                <a:r>
                  <a:rPr lang="en-US" sz="1112">
                    <a:solidFill>
                      <a:schemeClr val="bg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ELI - ERIC</a:t>
                </a:r>
              </a:p>
            </p:txBody>
          </p:sp>
          <p:sp>
            <p:nvSpPr>
              <p:cNvPr id="82" name="Line 41">
                <a:extLst>
                  <a:ext uri="{FF2B5EF4-FFF2-40B4-BE49-F238E27FC236}">
                    <a16:creationId xmlns:a16="http://schemas.microsoft.com/office/drawing/2014/main" id="{6552B4C1-CD17-5B44-848C-B5134F19F9D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169971" y="5491458"/>
                <a:ext cx="2448271" cy="12984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prstDash val="solid"/>
                <a:round/>
                <a:headEnd type="triangle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sz="1539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  <p:sp>
            <p:nvSpPr>
              <p:cNvPr id="83" name="Rectangle 42">
                <a:extLst>
                  <a:ext uri="{FF2B5EF4-FFF2-40B4-BE49-F238E27FC236}">
                    <a16:creationId xmlns:a16="http://schemas.microsoft.com/office/drawing/2014/main" id="{7B4FFD34-7031-134B-8C6A-E0A5001441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68482" y="5337495"/>
                <a:ext cx="1718355" cy="305271"/>
              </a:xfrm>
              <a:prstGeom prst="rect">
                <a:avLst/>
              </a:prstGeom>
              <a:solidFill>
                <a:srgbClr val="E24D2A"/>
              </a:solidFill>
              <a:ln w="19050">
                <a:noFill/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70937" tIns="35469" rIns="70937" bIns="35469" anchor="ctr"/>
              <a:lstStyle/>
              <a:p>
                <a:pPr algn="ctr" defTabSz="708683">
                  <a:lnSpc>
                    <a:spcPct val="93000"/>
                  </a:lnSpc>
                  <a:buClr>
                    <a:srgbClr val="000000"/>
                  </a:buClr>
                  <a:buSzPct val="100000"/>
                  <a:defRPr/>
                </a:pPr>
                <a:r>
                  <a:rPr lang="en-US" sz="941" dirty="0">
                    <a:solidFill>
                      <a:schemeClr val="bg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PP Consortium </a:t>
                </a:r>
              </a:p>
            </p:txBody>
          </p:sp>
          <p:sp>
            <p:nvSpPr>
              <p:cNvPr id="84" name="Rectangle 43">
                <a:extLst>
                  <a:ext uri="{FF2B5EF4-FFF2-40B4-BE49-F238E27FC236}">
                    <a16:creationId xmlns:a16="http://schemas.microsoft.com/office/drawing/2014/main" id="{BA454DE2-CDE1-C44A-B648-82DB777075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31082" y="5389564"/>
                <a:ext cx="425450" cy="260350"/>
              </a:xfrm>
              <a:prstGeom prst="rect">
                <a:avLst/>
              </a:prstGeom>
              <a:solidFill>
                <a:srgbClr val="E24D2A"/>
              </a:solidFill>
              <a:ln w="19050">
                <a:noFill/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70937" tIns="35469" rIns="70937" bIns="35469" anchor="ctr"/>
              <a:lstStyle/>
              <a:p>
                <a:pPr algn="ctr" defTabSz="708683">
                  <a:lnSpc>
                    <a:spcPct val="93000"/>
                  </a:lnSpc>
                  <a:buClr>
                    <a:srgbClr val="000000"/>
                  </a:buClr>
                  <a:buSzPct val="100000"/>
                  <a:defRPr/>
                </a:pPr>
                <a:r>
                  <a:rPr lang="en-US" sz="1026" dirty="0">
                    <a:solidFill>
                      <a:schemeClr val="bg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MoU</a:t>
                </a:r>
              </a:p>
            </p:txBody>
          </p:sp>
          <p:cxnSp>
            <p:nvCxnSpPr>
              <p:cNvPr id="85" name="Connecteur droit avec flèche 125">
                <a:extLst>
                  <a:ext uri="{FF2B5EF4-FFF2-40B4-BE49-F238E27FC236}">
                    <a16:creationId xmlns:a16="http://schemas.microsoft.com/office/drawing/2014/main" id="{7D350BC0-0BC3-E64F-9301-94AD7547C1A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69505" y="1556793"/>
                <a:ext cx="1792896" cy="0"/>
              </a:xfrm>
              <a:prstGeom prst="straightConnector1">
                <a:avLst/>
              </a:prstGeom>
              <a:ln w="28575">
                <a:solidFill>
                  <a:srgbClr val="E24D2A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sp>
            <p:nvSpPr>
              <p:cNvPr id="86" name="ZoneTexte 126">
                <a:extLst>
                  <a:ext uri="{FF2B5EF4-FFF2-40B4-BE49-F238E27FC236}">
                    <a16:creationId xmlns:a16="http://schemas.microsoft.com/office/drawing/2014/main" id="{2C0EB120-72FF-2D43-863A-CED5E367E283}"/>
                  </a:ext>
                </a:extLst>
              </p:cNvPr>
              <p:cNvSpPr txBox="1"/>
              <p:nvPr/>
            </p:nvSpPr>
            <p:spPr>
              <a:xfrm>
                <a:off x="9446347" y="1176657"/>
                <a:ext cx="961822" cy="46219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 anchor="b" anchorCtr="0">
                <a:noAutofit/>
              </a:bodyPr>
              <a:lstStyle/>
              <a:p>
                <a:pPr algn="ctr"/>
                <a:r>
                  <a:rPr lang="en-US" sz="1197">
                    <a:solidFill>
                      <a:srgbClr val="FF6633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Joint</a:t>
                </a:r>
              </a:p>
              <a:p>
                <a:pPr algn="ctr"/>
                <a:r>
                  <a:rPr lang="en-US" sz="1197">
                    <a:solidFill>
                      <a:srgbClr val="FF6633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Operation</a:t>
                </a:r>
              </a:p>
            </p:txBody>
          </p:sp>
          <p:sp>
            <p:nvSpPr>
              <p:cNvPr id="87" name="ZoneTexte 130">
                <a:extLst>
                  <a:ext uri="{FF2B5EF4-FFF2-40B4-BE49-F238E27FC236}">
                    <a16:creationId xmlns:a16="http://schemas.microsoft.com/office/drawing/2014/main" id="{C120E6C4-69EA-6A42-8C1B-D1330F55DD16}"/>
                  </a:ext>
                </a:extLst>
              </p:cNvPr>
              <p:cNvSpPr txBox="1"/>
              <p:nvPr/>
            </p:nvSpPr>
            <p:spPr>
              <a:xfrm>
                <a:off x="5663952" y="1176657"/>
                <a:ext cx="1656184" cy="46219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 anchor="b" anchorCtr="0">
                <a:noAutofit/>
              </a:bodyPr>
              <a:lstStyle/>
              <a:p>
                <a:pPr algn="ctr"/>
                <a:r>
                  <a:rPr lang="en-US" sz="1197" dirty="0">
                    <a:solidFill>
                      <a:srgbClr val="FF6633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Parallel</a:t>
                </a:r>
              </a:p>
              <a:p>
                <a:pPr algn="ctr"/>
                <a:r>
                  <a:rPr lang="en-US" sz="1197" dirty="0">
                    <a:solidFill>
                      <a:srgbClr val="FF6633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Implementation</a:t>
                </a:r>
              </a:p>
            </p:txBody>
          </p:sp>
          <p:sp>
            <p:nvSpPr>
              <p:cNvPr id="88" name="ZoneTexte 131">
                <a:extLst>
                  <a:ext uri="{FF2B5EF4-FFF2-40B4-BE49-F238E27FC236}">
                    <a16:creationId xmlns:a16="http://schemas.microsoft.com/office/drawing/2014/main" id="{016C2772-672D-F64D-9A8F-2657B1F55534}"/>
                  </a:ext>
                </a:extLst>
              </p:cNvPr>
              <p:cNvSpPr txBox="1"/>
              <p:nvPr/>
            </p:nvSpPr>
            <p:spPr>
              <a:xfrm>
                <a:off x="4124474" y="4804718"/>
                <a:ext cx="528177" cy="2963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97">
                    <a:solidFill>
                      <a:srgbClr val="FF6633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2010</a:t>
                </a:r>
              </a:p>
            </p:txBody>
          </p:sp>
          <p:sp>
            <p:nvSpPr>
              <p:cNvPr id="89" name="ZoneTexte 132">
                <a:extLst>
                  <a:ext uri="{FF2B5EF4-FFF2-40B4-BE49-F238E27FC236}">
                    <a16:creationId xmlns:a16="http://schemas.microsoft.com/office/drawing/2014/main" id="{0E4927A6-E8E8-984A-9A8A-108E296F5692}"/>
                  </a:ext>
                </a:extLst>
              </p:cNvPr>
              <p:cNvSpPr txBox="1"/>
              <p:nvPr/>
            </p:nvSpPr>
            <p:spPr>
              <a:xfrm>
                <a:off x="8696913" y="4797641"/>
                <a:ext cx="528177" cy="2963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97">
                    <a:solidFill>
                      <a:srgbClr val="FF6633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2019</a:t>
                </a:r>
              </a:p>
            </p:txBody>
          </p:sp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EB483299-D586-DA41-846B-252F17C4F450}"/>
                  </a:ext>
                </a:extLst>
              </p:cNvPr>
              <p:cNvSpPr txBox="1"/>
              <p:nvPr/>
            </p:nvSpPr>
            <p:spPr>
              <a:xfrm>
                <a:off x="1847528" y="2181295"/>
                <a:ext cx="2808312" cy="5501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368">
                    <a:solidFill>
                      <a:srgbClr val="0052A0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13 Countries</a:t>
                </a:r>
              </a:p>
              <a:p>
                <a:r>
                  <a:rPr lang="en-US" sz="1368">
                    <a:solidFill>
                      <a:srgbClr val="0052A0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40 Research Institutions</a:t>
                </a:r>
              </a:p>
            </p:txBody>
          </p: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F6D1860A-ADC8-B844-97D5-344A7C7B96D3}"/>
                  </a:ext>
                </a:extLst>
              </p:cNvPr>
              <p:cNvSpPr txBox="1"/>
              <p:nvPr/>
            </p:nvSpPr>
            <p:spPr>
              <a:xfrm>
                <a:off x="6004779" y="2339939"/>
                <a:ext cx="1944216" cy="2963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97">
                    <a:solidFill>
                      <a:srgbClr val="000000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Czech Republic</a:t>
                </a:r>
              </a:p>
            </p:txBody>
          </p:sp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5FF45C1A-F0DF-DE4D-AEF8-0DEC135ADE26}"/>
                  </a:ext>
                </a:extLst>
              </p:cNvPr>
              <p:cNvSpPr txBox="1"/>
              <p:nvPr/>
            </p:nvSpPr>
            <p:spPr>
              <a:xfrm>
                <a:off x="6027891" y="3281327"/>
                <a:ext cx="1944216" cy="2963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97">
                    <a:solidFill>
                      <a:srgbClr val="000000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Hungary</a:t>
                </a:r>
              </a:p>
            </p:txBody>
          </p:sp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95EAFC6D-B699-AC4E-AF1B-564C770FB235}"/>
                  </a:ext>
                </a:extLst>
              </p:cNvPr>
              <p:cNvSpPr txBox="1"/>
              <p:nvPr/>
            </p:nvSpPr>
            <p:spPr>
              <a:xfrm>
                <a:off x="6051427" y="4160739"/>
                <a:ext cx="1944216" cy="2963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97">
                    <a:solidFill>
                      <a:srgbClr val="000000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Romania</a:t>
                </a:r>
              </a:p>
            </p:txBody>
          </p:sp>
        </p:grp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0DF952D9-EC89-6041-8640-8FF56CBFC743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20098" y="3732049"/>
              <a:ext cx="277096" cy="277096"/>
            </a:xfrm>
            <a:prstGeom prst="rect">
              <a:avLst/>
            </a:prstGeom>
            <a:noFill/>
            <a:ln>
              <a:noFill/>
            </a:ln>
            <a:effectLst>
              <a:outerShdw blurRad="177800" dist="114300" dir="2700000" algn="ctr" rotWithShape="0">
                <a:schemeClr val="bg2">
                  <a:alpha val="40999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chemeClr val="tx1"/>
                  </a:solidFill>
                  <a:round/>
                  <a:headEnd/>
                  <a:tailEnd/>
                </a14:hiddenLine>
              </a:ext>
            </a:extLst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C21AAC21-CBBC-864D-BD3C-C752B64F1B61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58808" y="3741659"/>
              <a:ext cx="277096" cy="277096"/>
            </a:xfrm>
            <a:prstGeom prst="rect">
              <a:avLst/>
            </a:prstGeom>
            <a:noFill/>
            <a:ln>
              <a:noFill/>
            </a:ln>
            <a:effectLst>
              <a:outerShdw blurRad="177800" dist="114300" dir="2700000" algn="ctr" rotWithShape="0">
                <a:schemeClr val="bg2">
                  <a:alpha val="40999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chemeClr val="tx1"/>
                  </a:solidFill>
                  <a:round/>
                  <a:headEnd/>
                  <a:tailEnd/>
                </a14:hiddenLine>
              </a:ext>
            </a:extLst>
          </p:spPr>
        </p:pic>
        <p:cxnSp>
          <p:nvCxnSpPr>
            <p:cNvPr id="35" name="Connecteur droit avec flèche 125">
              <a:extLst>
                <a:ext uri="{FF2B5EF4-FFF2-40B4-BE49-F238E27FC236}">
                  <a16:creationId xmlns:a16="http://schemas.microsoft.com/office/drawing/2014/main" id="{8F7E6977-816A-EF45-A645-5F348B0BB0E6}"/>
                </a:ext>
              </a:extLst>
            </p:cNvPr>
            <p:cNvCxnSpPr>
              <a:cxnSpLocks/>
            </p:cNvCxnSpPr>
            <p:nvPr/>
          </p:nvCxnSpPr>
          <p:spPr>
            <a:xfrm>
              <a:off x="7158583" y="2289702"/>
              <a:ext cx="1016032" cy="0"/>
            </a:xfrm>
            <a:prstGeom prst="straightConnector1">
              <a:avLst/>
            </a:prstGeom>
            <a:ln w="28575">
              <a:solidFill>
                <a:srgbClr val="00B05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36" name="ZoneTexte 126">
              <a:extLst>
                <a:ext uri="{FF2B5EF4-FFF2-40B4-BE49-F238E27FC236}">
                  <a16:creationId xmlns:a16="http://schemas.microsoft.com/office/drawing/2014/main" id="{769345BD-8DD5-EA43-87A4-629640E8B887}"/>
                </a:ext>
              </a:extLst>
            </p:cNvPr>
            <p:cNvSpPr txBox="1"/>
            <p:nvPr/>
          </p:nvSpPr>
          <p:spPr>
            <a:xfrm>
              <a:off x="7281685" y="2021463"/>
              <a:ext cx="769793" cy="2385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none" rtlCol="0" anchor="b" anchorCtr="0">
              <a:noAutofit/>
            </a:bodyPr>
            <a:lstStyle/>
            <a:p>
              <a:pPr algn="ctr"/>
              <a:r>
                <a:rPr lang="en-US" sz="1197" dirty="0">
                  <a:solidFill>
                    <a:srgbClr val="00B050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Integration</a:t>
              </a:r>
            </a:p>
          </p:txBody>
        </p:sp>
        <p:cxnSp>
          <p:nvCxnSpPr>
            <p:cNvPr id="37" name="AutoShape 7">
              <a:extLst>
                <a:ext uri="{FF2B5EF4-FFF2-40B4-BE49-F238E27FC236}">
                  <a16:creationId xmlns:a16="http://schemas.microsoft.com/office/drawing/2014/main" id="{4CCFC9A8-F203-4644-9430-714E28D2BFDC}"/>
                </a:ext>
              </a:extLst>
            </p:cNvPr>
            <p:cNvCxnSpPr>
              <a:cxnSpLocks noChangeShapeType="1"/>
              <a:endCxn id="78" idx="2"/>
            </p:cNvCxnSpPr>
            <p:nvPr/>
          </p:nvCxnSpPr>
          <p:spPr bwMode="auto">
            <a:xfrm flipV="1">
              <a:off x="7506386" y="3688502"/>
              <a:ext cx="1133195" cy="861916"/>
            </a:xfrm>
            <a:prstGeom prst="bentConnector2">
              <a:avLst/>
            </a:prstGeom>
            <a:ln w="19050">
              <a:solidFill>
                <a:srgbClr val="E24D2A"/>
              </a:solidFill>
              <a:prstDash val="dash"/>
              <a:headEnd/>
              <a:tailEnd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8" name="AutoShape 7">
              <a:extLst>
                <a:ext uri="{FF2B5EF4-FFF2-40B4-BE49-F238E27FC236}">
                  <a16:creationId xmlns:a16="http://schemas.microsoft.com/office/drawing/2014/main" id="{95C6CB78-02F8-F942-80B1-AE39280A9A59}"/>
                </a:ext>
              </a:extLst>
            </p:cNvPr>
            <p:cNvCxnSpPr>
              <a:cxnSpLocks noChangeShapeType="1"/>
              <a:stCxn id="74" idx="3"/>
            </p:cNvCxnSpPr>
            <p:nvPr/>
          </p:nvCxnSpPr>
          <p:spPr bwMode="auto">
            <a:xfrm>
              <a:off x="5824601" y="3834033"/>
              <a:ext cx="1556501" cy="710289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E24D2A"/>
              </a:solidFill>
              <a:prstDash val="dash"/>
              <a:headEnd/>
              <a:tailEnd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3EAFC76C-FBDD-284B-B079-7A6D76A34E25}"/>
                </a:ext>
              </a:extLst>
            </p:cNvPr>
            <p:cNvPicPr>
              <a:picLocks/>
            </p:cNvPicPr>
            <p:nvPr/>
          </p:nvPicPr>
          <p:blipFill>
            <a:blip r:embed="rId11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459680" y="4145653"/>
              <a:ext cx="277096" cy="277096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75AFB6AC-DEB6-CA49-B38B-94E2C97CA3C6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36229" y="3722022"/>
              <a:ext cx="277096" cy="277096"/>
            </a:xfrm>
            <a:prstGeom prst="rect">
              <a:avLst/>
            </a:prstGeom>
            <a:noFill/>
            <a:ln>
              <a:noFill/>
            </a:ln>
            <a:effectLst>
              <a:outerShdw blurRad="177800" dist="114300" dir="2700000" algn="ctr" rotWithShape="0">
                <a:schemeClr val="bg2">
                  <a:alpha val="40999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chemeClr val="tx1"/>
                  </a:solidFill>
                  <a:round/>
                  <a:headEnd/>
                  <a:tailEnd/>
                </a14:hiddenLine>
              </a:ext>
            </a:extLst>
          </p:spPr>
        </p:pic>
      </p:grpSp>
      <p:sp>
        <p:nvSpPr>
          <p:cNvPr id="94" name="Rectangle 93">
            <a:extLst>
              <a:ext uri="{FF2B5EF4-FFF2-40B4-BE49-F238E27FC236}">
                <a16:creationId xmlns:a16="http://schemas.microsoft.com/office/drawing/2014/main" id="{6AE7DCCC-99C4-3A40-9202-1B5D0DC32C72}"/>
              </a:ext>
            </a:extLst>
          </p:cNvPr>
          <p:cNvSpPr/>
          <p:nvPr/>
        </p:nvSpPr>
        <p:spPr>
          <a:xfrm>
            <a:off x="8241909" y="156181"/>
            <a:ext cx="1968891" cy="589473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2F79FD87-E590-1448-ABCB-A9F31A879CA1}"/>
              </a:ext>
            </a:extLst>
          </p:cNvPr>
          <p:cNvSpPr/>
          <p:nvPr/>
        </p:nvSpPr>
        <p:spPr>
          <a:xfrm>
            <a:off x="3874394" y="1214565"/>
            <a:ext cx="6311252" cy="512921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11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" grpId="0" animBg="1"/>
      <p:bldP spid="9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62776" y="527964"/>
            <a:ext cx="7310043" cy="538836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b="1" dirty="0">
                <a:latin typeface="Muli"/>
              </a:rPr>
              <a:t>Data in ELI ERIC Draft Statutes</a:t>
            </a:r>
            <a:endParaRPr lang="en-GB" sz="3200" b="1" dirty="0">
              <a:latin typeface="Muli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49C30CC-9D9E-6541-BA99-31BE1C966A0F}"/>
              </a:ext>
            </a:extLst>
          </p:cNvPr>
          <p:cNvSpPr/>
          <p:nvPr/>
        </p:nvSpPr>
        <p:spPr>
          <a:xfrm>
            <a:off x="609600" y="1447800"/>
            <a:ext cx="9564394" cy="44290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Bef>
                <a:spcPts val="1800"/>
              </a:spcBef>
              <a:spcAft>
                <a:spcPts val="600"/>
              </a:spcAft>
            </a:pPr>
            <a:r>
              <a:rPr lang="en-GB" b="1" cap="small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Muli" pitchFamily="2" charset="77"/>
                <a:ea typeface="Calibri" panose="020F0502020204030204" pitchFamily="34" charset="0"/>
              </a:rPr>
              <a:t>Article 9 Data and Intellectual Property Rights Policy</a:t>
            </a:r>
            <a:endParaRPr lang="cs-CZ" b="1" cap="small" dirty="0"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Muli" pitchFamily="2" charset="77"/>
              <a:ea typeface="Calibri" panose="020F0502020204030204" pitchFamily="34" charset="0"/>
            </a:endParaRPr>
          </a:p>
          <a:p>
            <a:pPr marL="342900" lvl="0" indent="-342900" algn="just" fontAlgn="base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Font typeface="+mj-lt"/>
              <a:buAutoNum type="arabicPeriod"/>
              <a:tabLst>
                <a:tab pos="539750" algn="l"/>
              </a:tabLst>
            </a:pPr>
            <a:r>
              <a:rPr lang="en-GB" b="1" kern="0" dirty="0">
                <a:solidFill>
                  <a:srgbClr val="000000"/>
                </a:solidFill>
                <a:effectLst>
                  <a:outerShdw sx="0" sy="0">
                    <a:srgbClr val="000000"/>
                  </a:outerShdw>
                </a:effectLst>
                <a:highlight>
                  <a:srgbClr val="FFFF00"/>
                </a:highlight>
                <a:uFill>
                  <a:solidFill>
                    <a:srgbClr val="000000"/>
                  </a:solidFill>
                </a:uFill>
                <a:latin typeface="Muli" pitchFamily="2" charset="77"/>
                <a:ea typeface="Arial" panose="020B0604020202020204" pitchFamily="34" charset="0"/>
              </a:rPr>
              <a:t>‘Data’ refers to all information collected by USERS and ELI employees while performing scientific experiments under the ACCESS FOR USERS Policy and performing operations of the ELI Facilities. </a:t>
            </a:r>
            <a:endParaRPr lang="cs-CZ" b="1" kern="0" dirty="0">
              <a:solidFill>
                <a:srgbClr val="000000"/>
              </a:solidFill>
              <a:effectLst>
                <a:outerShdw sx="0" sy="0">
                  <a:srgbClr val="000000"/>
                </a:outerShdw>
              </a:effectLst>
              <a:highlight>
                <a:srgbClr val="FFFF00"/>
              </a:highlight>
              <a:uFill>
                <a:solidFill>
                  <a:srgbClr val="000000"/>
                </a:solidFill>
              </a:uFill>
              <a:latin typeface="Muli" pitchFamily="2" charset="77"/>
              <a:ea typeface="Arial" panose="020B0604020202020204" pitchFamily="34" charset="0"/>
            </a:endParaRPr>
          </a:p>
          <a:p>
            <a:pPr marL="342900" lvl="0" indent="-342900" algn="just" fontAlgn="base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Font typeface="+mj-lt"/>
              <a:buAutoNum type="arabicPeriod"/>
              <a:tabLst>
                <a:tab pos="539750" algn="l"/>
              </a:tabLst>
            </a:pPr>
            <a:r>
              <a:rPr lang="en-GB" kern="0" dirty="0">
                <a:solidFill>
                  <a:srgbClr val="000000"/>
                </a:solidFill>
                <a:effectLst>
                  <a:outerShdw sx="0" sy="0">
                    <a:srgbClr val="000000"/>
                  </a:outerShdw>
                </a:effectLst>
                <a:uFill>
                  <a:solidFill>
                    <a:srgbClr val="000000"/>
                  </a:solidFill>
                </a:uFill>
                <a:latin typeface="Muli" pitchFamily="2" charset="77"/>
                <a:ea typeface="Arial" panose="020B0604020202020204" pitchFamily="34" charset="0"/>
              </a:rPr>
              <a:t>The term </a:t>
            </a:r>
            <a:r>
              <a:rPr lang="en-GB" kern="0" dirty="0">
                <a:solidFill>
                  <a:srgbClr val="000000"/>
                </a:solidFill>
                <a:effectLst>
                  <a:outerShdw sx="0" sy="0">
                    <a:srgbClr val="000000"/>
                  </a:outerShdw>
                </a:effectLst>
                <a:uFill>
                  <a:solidFill>
                    <a:srgbClr val="000000"/>
                  </a:solidFill>
                </a:uFill>
                <a:latin typeface="Muli" pitchFamily="2" charset="77"/>
                <a:ea typeface="Calibri" panose="020F0502020204030204" pitchFamily="34" charset="0"/>
              </a:rPr>
              <a:t>‘</a:t>
            </a:r>
            <a:r>
              <a:rPr lang="en-GB" kern="0" dirty="0">
                <a:solidFill>
                  <a:srgbClr val="000000"/>
                </a:solidFill>
                <a:effectLst>
                  <a:outerShdw sx="0" sy="0">
                    <a:srgbClr val="000000"/>
                  </a:outerShdw>
                </a:effectLst>
                <a:uFill>
                  <a:solidFill>
                    <a:srgbClr val="000000"/>
                  </a:solidFill>
                </a:uFill>
                <a:latin typeface="Muli" pitchFamily="2" charset="77"/>
                <a:ea typeface="Arial" panose="020B0604020202020204" pitchFamily="34" charset="0"/>
              </a:rPr>
              <a:t>Intellectual Property</a:t>
            </a:r>
            <a:r>
              <a:rPr lang="en-GB" kern="0" dirty="0">
                <a:solidFill>
                  <a:srgbClr val="000000"/>
                </a:solidFill>
                <a:effectLst>
                  <a:outerShdw sx="0" sy="0">
                    <a:srgbClr val="000000"/>
                  </a:outerShdw>
                </a:effectLst>
                <a:uFill>
                  <a:solidFill>
                    <a:srgbClr val="000000"/>
                  </a:solidFill>
                </a:uFill>
                <a:latin typeface="Muli" pitchFamily="2" charset="77"/>
                <a:ea typeface="Calibri" panose="020F0502020204030204" pitchFamily="34" charset="0"/>
              </a:rPr>
              <a:t>’</a:t>
            </a:r>
            <a:r>
              <a:rPr lang="en-GB" kern="0" dirty="0">
                <a:solidFill>
                  <a:srgbClr val="000000"/>
                </a:solidFill>
                <a:effectLst>
                  <a:outerShdw sx="0" sy="0">
                    <a:srgbClr val="000000"/>
                  </a:outerShdw>
                </a:effectLst>
                <a:uFill>
                  <a:solidFill>
                    <a:srgbClr val="000000"/>
                  </a:solidFill>
                </a:uFill>
                <a:latin typeface="Muli" pitchFamily="2" charset="77"/>
                <a:ea typeface="Arial" panose="020B0604020202020204" pitchFamily="34" charset="0"/>
              </a:rPr>
              <a:t> (hereinafter referred to as </a:t>
            </a:r>
            <a:r>
              <a:rPr lang="en-GB" kern="0" dirty="0">
                <a:solidFill>
                  <a:srgbClr val="000000"/>
                </a:solidFill>
                <a:effectLst>
                  <a:outerShdw sx="0" sy="0">
                    <a:srgbClr val="000000"/>
                  </a:outerShdw>
                </a:effectLst>
                <a:uFill>
                  <a:solidFill>
                    <a:srgbClr val="000000"/>
                  </a:solidFill>
                </a:uFill>
                <a:latin typeface="Muli" pitchFamily="2" charset="77"/>
                <a:ea typeface="Calibri" panose="020F0502020204030204" pitchFamily="34" charset="0"/>
              </a:rPr>
              <a:t>‘</a:t>
            </a:r>
            <a:r>
              <a:rPr lang="en-GB" kern="0" dirty="0">
                <a:solidFill>
                  <a:srgbClr val="000000"/>
                </a:solidFill>
                <a:effectLst>
                  <a:outerShdw sx="0" sy="0">
                    <a:srgbClr val="000000"/>
                  </a:outerShdw>
                </a:effectLst>
                <a:uFill>
                  <a:solidFill>
                    <a:srgbClr val="000000"/>
                  </a:solidFill>
                </a:uFill>
                <a:latin typeface="Muli" pitchFamily="2" charset="77"/>
                <a:ea typeface="Arial" panose="020B0604020202020204" pitchFamily="34" charset="0"/>
              </a:rPr>
              <a:t>IP</a:t>
            </a:r>
            <a:r>
              <a:rPr lang="en-GB" kern="0" dirty="0">
                <a:solidFill>
                  <a:srgbClr val="000000"/>
                </a:solidFill>
                <a:effectLst>
                  <a:outerShdw sx="0" sy="0">
                    <a:srgbClr val="000000"/>
                  </a:outerShdw>
                </a:effectLst>
                <a:uFill>
                  <a:solidFill>
                    <a:srgbClr val="000000"/>
                  </a:solidFill>
                </a:uFill>
                <a:latin typeface="Muli" pitchFamily="2" charset="77"/>
                <a:ea typeface="Calibri" panose="020F0502020204030204" pitchFamily="34" charset="0"/>
              </a:rPr>
              <a:t>’</a:t>
            </a:r>
            <a:r>
              <a:rPr lang="en-GB" kern="0" dirty="0">
                <a:solidFill>
                  <a:srgbClr val="000000"/>
                </a:solidFill>
                <a:effectLst>
                  <a:outerShdw sx="0" sy="0">
                    <a:srgbClr val="000000"/>
                  </a:outerShdw>
                </a:effectLst>
                <a:uFill>
                  <a:solidFill>
                    <a:srgbClr val="000000"/>
                  </a:solidFill>
                </a:uFill>
                <a:latin typeface="Muli" pitchFamily="2" charset="77"/>
                <a:ea typeface="Arial" panose="020B0604020202020204" pitchFamily="34" charset="0"/>
              </a:rPr>
              <a:t>) shall be understood in accordance with Article 2 of the Convention Establishing the World Intellectual Property Organisation signed on 14 July 1967a.</a:t>
            </a:r>
            <a:endParaRPr lang="cs-CZ" kern="0" dirty="0">
              <a:solidFill>
                <a:srgbClr val="000000"/>
              </a:solidFill>
              <a:effectLst>
                <a:outerShdw sx="0" sy="0">
                  <a:srgbClr val="000000"/>
                </a:outerShdw>
              </a:effectLst>
              <a:uFill>
                <a:solidFill>
                  <a:srgbClr val="000000"/>
                </a:solidFill>
              </a:uFill>
              <a:latin typeface="Muli" pitchFamily="2" charset="77"/>
              <a:ea typeface="Arial" panose="020B0604020202020204" pitchFamily="34" charset="0"/>
            </a:endParaRPr>
          </a:p>
          <a:p>
            <a:pPr marL="342900" lvl="0" indent="-342900" algn="just" fontAlgn="base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Font typeface="+mj-lt"/>
              <a:buAutoNum type="arabicPeriod"/>
            </a:pPr>
            <a:r>
              <a:rPr lang="en-GB" b="1" kern="0" dirty="0">
                <a:solidFill>
                  <a:srgbClr val="000000"/>
                </a:solidFill>
                <a:effectLst>
                  <a:outerShdw sx="0" sy="0">
                    <a:srgbClr val="000000"/>
                  </a:outerShdw>
                </a:effectLst>
                <a:highlight>
                  <a:srgbClr val="FFFF00"/>
                </a:highlight>
                <a:uFill>
                  <a:solidFill>
                    <a:srgbClr val="000000"/>
                  </a:solidFill>
                </a:uFill>
                <a:latin typeface="Muli" pitchFamily="2" charset="77"/>
                <a:ea typeface="Arial" panose="020B0604020202020204" pitchFamily="34" charset="0"/>
                <a:cs typeface="Arial Unicode MS" panose="020B0604020202020204" pitchFamily="34" charset="-128"/>
              </a:rPr>
              <a:t>Open Access shall be favoured for data collected as a result of the use of the ELI FACILITIES and, to the extent possible in case of software and computer programs created by the Organisation, Open Source principles shall be considered. </a:t>
            </a:r>
            <a:endParaRPr lang="cs-CZ" b="1" kern="0" dirty="0">
              <a:solidFill>
                <a:srgbClr val="000000"/>
              </a:solidFill>
              <a:effectLst>
                <a:outerShdw sx="0" sy="0">
                  <a:srgbClr val="000000"/>
                </a:outerShdw>
              </a:effectLst>
              <a:highlight>
                <a:srgbClr val="FFFF00"/>
              </a:highlight>
              <a:uFill>
                <a:solidFill>
                  <a:srgbClr val="000000"/>
                </a:solidFill>
              </a:uFill>
              <a:latin typeface="Muli" pitchFamily="2" charset="77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342900" lvl="0" indent="-342900" algn="just" fontAlgn="base">
              <a:lnSpc>
                <a:spcPct val="115000"/>
              </a:lnSpc>
              <a:spcAft>
                <a:spcPts val="0"/>
              </a:spcAft>
              <a:buClr>
                <a:srgbClr val="000000"/>
              </a:buClr>
              <a:buFont typeface="+mj-lt"/>
              <a:buAutoNum type="arabicPeriod"/>
            </a:pPr>
            <a:r>
              <a:rPr lang="en-GB" dirty="0">
                <a:latin typeface="Muli" pitchFamily="2" charset="77"/>
                <a:ea typeface="Arial Unicode MS" panose="020B0604020202020204" pitchFamily="34" charset="-128"/>
              </a:rPr>
              <a:t>ELI shall adopt a Data and Intellectual Property Rights policy and specific processes and procedures in accordance with Article 21 (9) e</a:t>
            </a:r>
            <a:r>
              <a:rPr lang="cs-CZ" dirty="0">
                <a:latin typeface="Muli" pitchFamily="2" charset="7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506029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62776" y="527964"/>
            <a:ext cx="7310043" cy="538836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b="1" dirty="0">
                <a:latin typeface="Muli"/>
              </a:rPr>
              <a:t>Elements of ELI Data Policy</a:t>
            </a:r>
            <a:endParaRPr lang="en-GB" sz="3200" b="1" dirty="0">
              <a:latin typeface="Muli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21E2C42-56D4-C744-A901-37962EE07DAD}"/>
              </a:ext>
            </a:extLst>
          </p:cNvPr>
          <p:cNvSpPr/>
          <p:nvPr/>
        </p:nvSpPr>
        <p:spPr>
          <a:xfrm>
            <a:off x="609600" y="1350226"/>
            <a:ext cx="5904656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dirty="0">
                <a:latin typeface="Muli" pitchFamily="2" charset="77"/>
                <a:cs typeface="Calibri" panose="020F0502020204030204" pitchFamily="34" charset="0"/>
              </a:rPr>
              <a:t>In the area of Data, the Charter invites R</a:t>
            </a:r>
            <a:r>
              <a:rPr lang="cs-CZ" dirty="0">
                <a:latin typeface="Muli" pitchFamily="2" charset="77"/>
                <a:cs typeface="Calibri" panose="020F0502020204030204" pitchFamily="34" charset="0"/>
              </a:rPr>
              <a:t>I</a:t>
            </a:r>
            <a:r>
              <a:rPr lang="en" dirty="0">
                <a:latin typeface="Muli" pitchFamily="2" charset="77"/>
                <a:cs typeface="Calibri" panose="020F0502020204030204" pitchFamily="34" charset="0"/>
              </a:rPr>
              <a:t>s to: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dirty="0">
                <a:latin typeface="Muli" pitchFamily="2" charset="77"/>
                <a:cs typeface="Calibri" panose="020F0502020204030204" pitchFamily="34" charset="0"/>
              </a:rPr>
              <a:t>Define a transparent data policy, which is accepted by the users upon submitting the proposal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dirty="0">
                <a:latin typeface="Muli" pitchFamily="2" charset="77"/>
                <a:cs typeface="Calibri" panose="020F0502020204030204" pitchFamily="34" charset="0"/>
              </a:rPr>
              <a:t>Maintain a data management plan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dirty="0">
                <a:latin typeface="Muli" pitchFamily="2" charset="77"/>
                <a:cs typeface="Calibri" panose="020F0502020204030204" pitchFamily="34" charset="0"/>
              </a:rPr>
              <a:t>Encourage the open access of the data after a certain embargo period (during which the experimenter has exclusive access to the data and can publish results based on them) </a:t>
            </a:r>
          </a:p>
          <a:p>
            <a:pPr lvl="1"/>
            <a:endParaRPr lang="en" dirty="0">
              <a:latin typeface="Muli" pitchFamily="2" charset="77"/>
              <a:cs typeface="Calibri" panose="020F0502020204030204" pitchFamily="34" charset="0"/>
            </a:endParaRPr>
          </a:p>
          <a:p>
            <a:r>
              <a:rPr lang="en" dirty="0">
                <a:effectLst/>
                <a:latin typeface="Muli" pitchFamily="2" charset="77"/>
                <a:cs typeface="Calibri" panose="020F0502020204030204" pitchFamily="34" charset="0"/>
              </a:rPr>
              <a:t>Envisaged approach at ELI: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dirty="0">
                <a:latin typeface="Muli" pitchFamily="2" charset="77"/>
                <a:cs typeface="Calibri" panose="020F0502020204030204" pitchFamily="34" charset="0"/>
              </a:rPr>
              <a:t>ELI as custodian of the data (archiving obligation)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dirty="0">
                <a:latin typeface="Muli" pitchFamily="2" charset="77"/>
                <a:cs typeface="Calibri" panose="020F0502020204030204" pitchFamily="34" charset="0"/>
              </a:rPr>
              <a:t>Catalogue of metadata to allow search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dirty="0">
                <a:latin typeface="Muli" pitchFamily="2" charset="77"/>
                <a:cs typeface="Calibri" panose="020F0502020204030204" pitchFamily="34" charset="0"/>
              </a:rPr>
              <a:t>Publication rights for the data belong to the experimenter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dirty="0">
                <a:latin typeface="Muli" pitchFamily="2" charset="77"/>
                <a:cs typeface="Calibri" panose="020F0502020204030204" pitchFamily="34" charset="0"/>
              </a:rPr>
              <a:t>Publication by ELI after embargo period (3 years considered) with copyright for the experimenter.</a:t>
            </a:r>
            <a:endParaRPr lang="en" dirty="0">
              <a:effectLst/>
              <a:latin typeface="Muli" pitchFamily="2" charset="77"/>
              <a:cs typeface="Calibri" panose="020F0502020204030204" pitchFamily="34" charset="0"/>
            </a:endParaRPr>
          </a:p>
        </p:txBody>
      </p:sp>
      <p:pic>
        <p:nvPicPr>
          <p:cNvPr id="7" name="Kép 2">
            <a:extLst>
              <a:ext uri="{FF2B5EF4-FFF2-40B4-BE49-F238E27FC236}">
                <a16:creationId xmlns:a16="http://schemas.microsoft.com/office/drawing/2014/main" id="{D2654B42-6C18-0141-B939-A8608D92A3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2800" y="804877"/>
            <a:ext cx="3352800" cy="505217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5601121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62776" y="527964"/>
            <a:ext cx="7310043" cy="538836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b="1" dirty="0">
                <a:latin typeface="Muli"/>
              </a:rPr>
              <a:t>Challenges and Way-forward</a:t>
            </a:r>
            <a:endParaRPr lang="en-GB" sz="3200" b="1" dirty="0">
              <a:latin typeface="Muli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57E4360-D7C9-5B44-960A-ABB7B574FE74}"/>
              </a:ext>
            </a:extLst>
          </p:cNvPr>
          <p:cNvSpPr/>
          <p:nvPr/>
        </p:nvSpPr>
        <p:spPr>
          <a:xfrm>
            <a:off x="726896" y="1219200"/>
            <a:ext cx="7502703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" sz="2200" dirty="0">
                <a:latin typeface="Calibri" panose="020F0502020204030204" pitchFamily="34" charset="0"/>
                <a:cs typeface="Calibri" panose="020F0502020204030204" pitchFamily="34" charset="0"/>
              </a:rPr>
              <a:t>The amount of data will not be the main challenge (10+ PB of archived data per annum)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Standardisation</a:t>
            </a:r>
            <a:r>
              <a:rPr lang="en" sz="2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chall</a:t>
            </a:r>
            <a:r>
              <a:rPr lang="cs-CZ" sz="2200" dirty="0">
                <a:latin typeface="Calibri" panose="020F0502020204030204" pitchFamily="34" charset="0"/>
                <a:cs typeface="Calibri" panose="020F0502020204030204" pitchFamily="34" charset="0"/>
              </a:rPr>
              <a:t>en</a:t>
            </a:r>
            <a:r>
              <a:rPr lang="en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ge</a:t>
            </a:r>
            <a:r>
              <a:rPr lang="en" sz="2200" dirty="0">
                <a:latin typeface="Calibri" panose="020F0502020204030204" pitchFamily="34" charset="0"/>
                <a:cs typeface="Calibri" panose="020F0502020204030204" pitchFamily="34" charset="0"/>
              </a:rPr>
              <a:t> (approach to metadata, detectors, etc.) as priority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sz="2200" dirty="0">
                <a:latin typeface="Calibri" panose="020F0502020204030204" pitchFamily="34" charset="0"/>
                <a:cs typeface="Calibri" panose="020F0502020204030204" pitchFamily="34" charset="0"/>
              </a:rPr>
              <a:t>Cultural issue within due to a “lab approach” to experimental data (no significant experience on making data available and (re-)usable within the community)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sz="2200" dirty="0">
                <a:latin typeface="Calibri" panose="020F0502020204030204" pitchFamily="34" charset="0"/>
                <a:cs typeface="Calibri" panose="020F0502020204030204" pitchFamily="34" charset="0"/>
              </a:rPr>
              <a:t>Need to make data available not challenged, but doubts from insiders and users that going online is valuable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sz="2200" dirty="0">
                <a:latin typeface="Calibri" panose="020F0502020204030204" pitchFamily="34" charset="0"/>
                <a:cs typeface="Calibri" panose="020F0502020204030204" pitchFamily="34" charset="0"/>
              </a:rPr>
              <a:t>Need for cohesive vision and strategy going beyond the photon fac</a:t>
            </a:r>
            <a:r>
              <a:rPr lang="cs-CZ" sz="2200" dirty="0">
                <a:latin typeface="Calibri" panose="020F0502020204030204" pitchFamily="34" charset="0"/>
                <a:cs typeface="Calibri" panose="020F0502020204030204" pitchFamily="34" charset="0"/>
              </a:rPr>
              <a:t>tory </a:t>
            </a:r>
            <a:r>
              <a:rPr lang="cs-CZ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mission</a:t>
            </a:r>
            <a:r>
              <a:rPr lang="cs-CZ" sz="2200" dirty="0">
                <a:latin typeface="Calibri" panose="020F0502020204030204" pitchFamily="34" charset="0"/>
                <a:cs typeface="Calibri" panose="020F0502020204030204" pitchFamily="34" charset="0"/>
              </a:rPr>
              <a:t> to </a:t>
            </a:r>
            <a:r>
              <a:rPr lang="cs-CZ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that</a:t>
            </a:r>
            <a:r>
              <a:rPr lang="cs-CZ" sz="2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cs-CZ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cs-CZ" sz="2200" dirty="0">
                <a:latin typeface="Calibri" panose="020F0502020204030204" pitchFamily="34" charset="0"/>
                <a:cs typeface="Calibri" panose="020F0502020204030204" pitchFamily="34" charset="0"/>
              </a:rPr>
              <a:t> a data provider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sz="2200" dirty="0">
                <a:latin typeface="Calibri" panose="020F0502020204030204" pitchFamily="34" charset="0"/>
                <a:cs typeface="Calibri" panose="020F0502020204030204" pitchFamily="34" charset="0"/>
              </a:rPr>
              <a:t>need for champions and trailblazers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sz="2200" dirty="0">
                <a:latin typeface="Calibri" panose="020F0502020204030204" pitchFamily="34" charset="0"/>
                <a:cs typeface="Calibri" panose="020F0502020204030204" pitchFamily="34" charset="0"/>
              </a:rPr>
              <a:t>Focus on core services for early adopters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PaNOSC</a:t>
            </a:r>
            <a:r>
              <a:rPr lang="en" sz="2200" dirty="0">
                <a:latin typeface="Calibri" panose="020F0502020204030204" pitchFamily="34" charset="0"/>
                <a:cs typeface="Calibri" panose="020F0502020204030204" pitchFamily="34" charset="0"/>
              </a:rPr>
              <a:t> is helping structuring the thought and policy process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4AE353-1656-CF42-AC47-A625F96C3E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4280"/>
          <a:stretch/>
        </p:blipFill>
        <p:spPr>
          <a:xfrm>
            <a:off x="8610600" y="1066800"/>
            <a:ext cx="2613004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8559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62776" y="527964"/>
            <a:ext cx="7310043" cy="538836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b="1" dirty="0">
                <a:latin typeface="Muli"/>
              </a:rPr>
              <a:t>Challenges and Way-forward</a:t>
            </a:r>
            <a:endParaRPr lang="en-GB" sz="3200" b="1" dirty="0">
              <a:latin typeface="Muli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57E4360-D7C9-5B44-960A-ABB7B574FE74}"/>
              </a:ext>
            </a:extLst>
          </p:cNvPr>
          <p:cNvSpPr/>
          <p:nvPr/>
        </p:nvSpPr>
        <p:spPr>
          <a:xfrm>
            <a:off x="726896" y="1219200"/>
            <a:ext cx="7655103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PaNOSC</a:t>
            </a:r>
            <a:r>
              <a:rPr lang="en" sz="2200" dirty="0">
                <a:latin typeface="Calibri" panose="020F0502020204030204" pitchFamily="34" charset="0"/>
                <a:cs typeface="Calibri" panose="020F0502020204030204" pitchFamily="34" charset="0"/>
              </a:rPr>
              <a:t> is the best environment for ELI to address the</a:t>
            </a:r>
            <a:r>
              <a:rPr lang="cs-CZ" sz="2200" dirty="0">
                <a:latin typeface="Calibri" panose="020F0502020204030204" pitchFamily="34" charset="0"/>
                <a:cs typeface="Calibri" panose="020F0502020204030204" pitchFamily="34" charset="0"/>
              </a:rPr>
              <a:t>se </a:t>
            </a:r>
            <a:r>
              <a:rPr lang="cs-CZ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challenges</a:t>
            </a:r>
            <a:r>
              <a:rPr lang="cs-CZ" sz="2200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" sz="2200" dirty="0">
                <a:latin typeface="Calibri" panose="020F0502020204030204" pitchFamily="34" charset="0"/>
                <a:cs typeface="Calibri" panose="020F0502020204030204" pitchFamily="34" charset="0"/>
              </a:rPr>
              <a:t>Consortium gives access to resources and experience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" sz="2200" dirty="0">
                <a:latin typeface="Calibri" panose="020F0502020204030204" pitchFamily="34" charset="0"/>
                <a:cs typeface="Calibri" panose="020F0502020204030204" pitchFamily="34" charset="0"/>
              </a:rPr>
              <a:t>Commitment to adopting </a:t>
            </a:r>
            <a:r>
              <a:rPr lang="en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PaNOSC</a:t>
            </a:r>
            <a:r>
              <a:rPr lang="en" sz="2200" dirty="0">
                <a:latin typeface="Calibri" panose="020F0502020204030204" pitchFamily="34" charset="0"/>
                <a:cs typeface="Calibri" panose="020F0502020204030204" pitchFamily="34" charset="0"/>
              </a:rPr>
              <a:t> Data Policy Framework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" sz="2200" dirty="0">
                <a:latin typeface="Calibri" panose="020F0502020204030204" pitchFamily="34" charset="0"/>
                <a:cs typeface="Calibri" panose="020F0502020204030204" pitchFamily="34" charset="0"/>
              </a:rPr>
              <a:t>Push for integration of data-related activities within ELI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" sz="2200" dirty="0">
                <a:latin typeface="Calibri" panose="020F0502020204030204" pitchFamily="34" charset="0"/>
                <a:cs typeface="Calibri" panose="020F0502020204030204" pitchFamily="34" charset="0"/>
              </a:rPr>
              <a:t>Push for long-term vision in terms of services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" sz="2200" dirty="0">
                <a:latin typeface="Calibri" panose="020F0502020204030204" pitchFamily="34" charset="0"/>
                <a:cs typeface="Calibri" panose="020F0502020204030204" pitchFamily="34" charset="0"/>
              </a:rPr>
              <a:t>Cross-community approach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sz="2200" dirty="0">
                <a:latin typeface="Calibri" panose="020F0502020204030204" pitchFamily="34" charset="0"/>
                <a:cs typeface="Calibri" panose="020F0502020204030204" pitchFamily="34" charset="0"/>
              </a:rPr>
              <a:t>Key conditions to success: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" sz="2200" dirty="0">
                <a:latin typeface="Calibri" panose="020F0502020204030204" pitchFamily="34" charset="0"/>
                <a:cs typeface="Calibri" panose="020F0502020204030204" pitchFamily="34" charset="0"/>
              </a:rPr>
              <a:t>Get involvement from scientists and users early on (data policy)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" sz="2200" dirty="0">
                <a:latin typeface="Calibri" panose="020F0502020204030204" pitchFamily="34" charset="0"/>
                <a:cs typeface="Calibri" panose="020F0502020204030204" pitchFamily="34" charset="0"/>
              </a:rPr>
              <a:t>Focus on core services for early adopters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" sz="2200" dirty="0">
                <a:latin typeface="Calibri" panose="020F0502020204030204" pitchFamily="34" charset="0"/>
                <a:cs typeface="Calibri" panose="020F0502020204030204" pitchFamily="34" charset="0"/>
              </a:rPr>
              <a:t>Need for ELI to team up with laser community (</a:t>
            </a:r>
            <a:r>
              <a:rPr lang="en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Laserlab</a:t>
            </a:r>
            <a:r>
              <a:rPr lang="en" sz="2200" dirty="0">
                <a:latin typeface="Calibri" panose="020F0502020204030204" pitchFamily="34" charset="0"/>
                <a:cs typeface="Calibri" panose="020F0502020204030204" pitchFamily="34" charset="0"/>
              </a:rPr>
              <a:t> not involved in </a:t>
            </a:r>
            <a:r>
              <a:rPr lang="en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ExPands</a:t>
            </a:r>
            <a:r>
              <a:rPr lang="en" sz="22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" sz="2200" dirty="0">
                <a:latin typeface="Calibri" panose="020F0502020204030204" pitchFamily="34" charset="0"/>
                <a:cs typeface="Calibri" panose="020F0502020204030204" pitchFamily="34" charset="0"/>
              </a:rPr>
              <a:t>Need for champions and trailblazers within the community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" sz="2200" dirty="0">
                <a:latin typeface="Calibri" panose="020F0502020204030204" pitchFamily="34" charset="0"/>
                <a:cs typeface="Calibri" panose="020F0502020204030204" pitchFamily="34" charset="0"/>
              </a:rPr>
              <a:t>Training of scientists and users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" sz="2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DCBC2B-49CC-CB4E-A2DD-6AFDC4BC76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4280"/>
          <a:stretch/>
        </p:blipFill>
        <p:spPr>
          <a:xfrm>
            <a:off x="8610600" y="1066800"/>
            <a:ext cx="2613004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955566"/>
      </p:ext>
    </p:extLst>
  </p:cSld>
  <p:clrMapOvr>
    <a:masterClrMapping/>
  </p:clrMapOvr>
</p:sld>
</file>

<file path=ppt/theme/theme1.xml><?xml version="1.0" encoding="utf-8"?>
<a:theme xmlns:a="http://schemas.openxmlformats.org/drawingml/2006/main" name="First Slid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Logo+EUtext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PaNOSC_EUflag+bar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PaNOSC_LOGO-only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PaNOSC_ppt_template_DEF.potx</Template>
  <TotalTime>69</TotalTime>
  <Words>939</Words>
  <Application>Microsoft Macintosh PowerPoint</Application>
  <PresentationFormat>Widescreen</PresentationFormat>
  <Paragraphs>134</Paragraphs>
  <Slides>15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Arial</vt:lpstr>
      <vt:lpstr>Calibri</vt:lpstr>
      <vt:lpstr>Calibri Light</vt:lpstr>
      <vt:lpstr>Muli</vt:lpstr>
      <vt:lpstr>First Slide</vt:lpstr>
      <vt:lpstr>Logo+EUtext</vt:lpstr>
      <vt:lpstr>PaNOSC_EUflag+bar</vt:lpstr>
      <vt:lpstr>PaNOSC_LOGO-only</vt:lpstr>
      <vt:lpstr>FAIR data at ELI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 for your attention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of the Presentation  on one or more lines</dc:title>
  <dc:subject/>
  <dc:creator>DIMPER Rudolf</dc:creator>
  <cp:keywords/>
  <dc:description/>
  <cp:lastModifiedBy>Florian Gliksohn</cp:lastModifiedBy>
  <cp:revision>74</cp:revision>
  <dcterms:created xsi:type="dcterms:W3CDTF">2019-04-23T08:59:57Z</dcterms:created>
  <dcterms:modified xsi:type="dcterms:W3CDTF">2019-11-05T10:38:16Z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2019-04-19T10:00:00Z</vt:filetime>
  </property>
  <property fmtid="{D5CDD505-2E9C-101B-9397-08002B2CF9AE}" pid="3" name="Creator">
    <vt:lpwstr>Adobe InDesign CC 14.0 (Macintosh)</vt:lpwstr>
  </property>
  <property fmtid="{D5CDD505-2E9C-101B-9397-08002B2CF9AE}" pid="4" name="LastSaved">
    <vt:filetime>2019-04-23T10:00:00Z</vt:filetime>
  </property>
</Properties>
</file>